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691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1" r:id="rId29"/>
    <p:sldId id="282" r:id="rId30"/>
    <p:sldId id="372" r:id="rId31"/>
    <p:sldId id="371" r:id="rId32"/>
    <p:sldId id="367" r:id="rId33"/>
    <p:sldId id="368" r:id="rId34"/>
    <p:sldId id="369" r:id="rId35"/>
    <p:sldId id="370" r:id="rId36"/>
    <p:sldId id="283" r:id="rId37"/>
    <p:sldId id="284" r:id="rId38"/>
    <p:sldId id="285" r:id="rId39"/>
    <p:sldId id="286" r:id="rId40"/>
    <p:sldId id="374" r:id="rId41"/>
    <p:sldId id="373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6" r:id="rId50"/>
    <p:sldId id="297" r:id="rId51"/>
    <p:sldId id="298" r:id="rId52"/>
    <p:sldId id="299" r:id="rId53"/>
    <p:sldId id="300" r:id="rId54"/>
    <p:sldId id="305" r:id="rId55"/>
    <p:sldId id="306" r:id="rId56"/>
    <p:sldId id="375" r:id="rId57"/>
    <p:sldId id="376" r:id="rId58"/>
    <p:sldId id="307" r:id="rId59"/>
    <p:sldId id="308" r:id="rId60"/>
    <p:sldId id="309" r:id="rId61"/>
    <p:sldId id="326" r:id="rId62"/>
    <p:sldId id="327" r:id="rId63"/>
    <p:sldId id="328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7" autoAdjust="0"/>
    <p:restoredTop sz="94660"/>
  </p:normalViewPr>
  <p:slideViewPr>
    <p:cSldViewPr>
      <p:cViewPr varScale="1">
        <p:scale>
          <a:sx n="93" d="100"/>
          <a:sy n="93" d="100"/>
        </p:scale>
        <p:origin x="-7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368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9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57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625" y="1905000"/>
            <a:ext cx="4194175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194175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1625" y="4078288"/>
            <a:ext cx="4194175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078288"/>
            <a:ext cx="4194175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FB04C06B-1209-4D02-BA79-41FCD6198DB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8723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94211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421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4C6938BB-B3D0-4B53-9DCF-084EBCEE947C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40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C111F0-3C48-45E6-8242-31BD965EF183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13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A598C5-8CAC-4F29-849A-24CEF4F43AB2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56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2A361-4560-46BE-B882-0C6392A86B1D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226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D4678B-BC59-49A9-B386-C1EB42342309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10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86BFCE-C77D-4EDB-9EB4-E32EA8834AD3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26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712D7-C163-40A8-B45A-684E49368BD0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14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602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602EA-66A0-46E7-8B87-6F5203EC7631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F78347-3E6E-487A-BB0C-3CCC5023D8FD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63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C5E25-33FA-443D-B26E-F6C9B7BC8944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03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609600"/>
            <a:ext cx="2135187" cy="5489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09600"/>
            <a:ext cx="6253163" cy="5489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6BCE87-C85F-475F-9C7D-EF5E66C4F46B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66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609600"/>
            <a:ext cx="8540750" cy="5489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E9C7DEB5-FC6B-4BDE-A6F5-276A873AA6C2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671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625" y="1905000"/>
            <a:ext cx="4194175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194175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1625" y="4078288"/>
            <a:ext cx="4194175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078288"/>
            <a:ext cx="4194175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FB04C06B-1209-4D02-BA79-41FCD6198DBC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23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194175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78288"/>
            <a:ext cx="4194175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1F7B79F5-B700-4546-9F7E-67F6B974570E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19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94211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421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4C6938BB-B3D0-4B53-9DCF-084EBCEE947C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857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C111F0-3C48-45E6-8242-31BD965EF183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8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A598C5-8CAC-4F29-849A-24CEF4F43AB2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8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5345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2A361-4560-46BE-B882-0C6392A86B1D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99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D4678B-BC59-49A9-B386-C1EB42342309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97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86BFCE-C77D-4EDB-9EB4-E32EA8834AD3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631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712D7-C163-40A8-B45A-684E49368BD0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0499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602EA-66A0-46E7-8B87-6F5203EC7631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7330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F78347-3E6E-487A-BB0C-3CCC5023D8FD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176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C5E25-33FA-443D-B26E-F6C9B7BC8944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528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609600"/>
            <a:ext cx="2135187" cy="5489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09600"/>
            <a:ext cx="6253163" cy="5489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6BCE87-C85F-475F-9C7D-EF5E66C4F46B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4716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609600"/>
            <a:ext cx="8540750" cy="5489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E9C7DEB5-FC6B-4BDE-A6F5-276A873AA6C2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926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625" y="1905000"/>
            <a:ext cx="4194175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194175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1625" y="4078288"/>
            <a:ext cx="4194175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078288"/>
            <a:ext cx="4194175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FB04C06B-1209-4D02-BA79-41FCD6198DBC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662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681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194175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78288"/>
            <a:ext cx="4194175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1F7B79F5-B700-4546-9F7E-67F6B974570E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3647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94211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421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4C6938BB-B3D0-4B53-9DCF-084EBCEE947C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39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C111F0-3C48-45E6-8242-31BD965EF183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142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A598C5-8CAC-4F29-849A-24CEF4F43AB2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975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2A361-4560-46BE-B882-0C6392A86B1D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775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D4678B-BC59-49A9-B386-C1EB42342309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740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86BFCE-C77D-4EDB-9EB4-E32EA8834AD3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163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712D7-C163-40A8-B45A-684E49368BD0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562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602EA-66A0-46E7-8B87-6F5203EC7631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8679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F78347-3E6E-487A-BB0C-3CCC5023D8FD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8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876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C5E25-33FA-443D-B26E-F6C9B7BC8944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04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609600"/>
            <a:ext cx="2135187" cy="54895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09600"/>
            <a:ext cx="6253163" cy="54895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6BCE87-C85F-475F-9C7D-EF5E66C4F46B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802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609600"/>
            <a:ext cx="8540750" cy="5489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E9C7DEB5-FC6B-4BDE-A6F5-276A873AA6C2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97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625" y="1905000"/>
            <a:ext cx="4194175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194175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1625" y="4078288"/>
            <a:ext cx="4194175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078288"/>
            <a:ext cx="4194175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FB04C06B-1209-4D02-BA79-41FCD6198DBC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879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09600"/>
            <a:ext cx="854075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194175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78288"/>
            <a:ext cx="4194175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5D5D8B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1F7B79F5-B700-4546-9F7E-67F6B974570E}" type="slidenum">
              <a:rPr lang="en-US" altLang="zh-CN">
                <a:solidFill>
                  <a:srgbClr val="5D5D8B"/>
                </a:solidFill>
              </a:rPr>
              <a:pPr/>
              <a:t>‹#›</a:t>
            </a:fld>
            <a:endParaRPr lang="en-US" altLang="zh-CN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68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39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89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997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26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905CD-0CB2-44D6-AC42-C396F765B049}" type="datetimeFigureOut">
              <a:rPr lang="zh-CN" altLang="en-US" smtClean="0"/>
              <a:t>2020-6-22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EE569-7FBE-4FB0-A12A-0265BF1DC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65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60960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3187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905000"/>
            <a:ext cx="8540750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5D5D8B"/>
              </a:solidFill>
            </a:endParaRPr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5D5D8B"/>
              </a:solidFill>
            </a:endParaRP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EBF615C-F039-4714-8C52-B1401759F605}" type="slidenum">
              <a:rPr lang="en-US" altLang="zh-CN" smtClean="0">
                <a:solidFill>
                  <a:srgbClr val="5D5D8B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10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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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60960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3187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905000"/>
            <a:ext cx="8540750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5D5D8B"/>
              </a:solidFill>
            </a:endParaRPr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5D5D8B"/>
              </a:solidFill>
            </a:endParaRP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EBF615C-F039-4714-8C52-B1401759F605}" type="slidenum">
              <a:rPr lang="en-US" altLang="zh-CN" smtClean="0">
                <a:solidFill>
                  <a:srgbClr val="5D5D8B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7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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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60960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3187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905000"/>
            <a:ext cx="8540750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5D5D8B"/>
              </a:solidFill>
            </a:endParaRPr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5D5D8B"/>
              </a:solidFill>
            </a:endParaRP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EBF615C-F039-4714-8C52-B1401759F605}" type="slidenum">
              <a:rPr lang="en-US" altLang="zh-CN" smtClean="0">
                <a:solidFill>
                  <a:srgbClr val="5D5D8B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5D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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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4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4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50.w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2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51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7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AutoShape 2" descr="https://wkretype.bdimg.com/retype/zoom/fcb5061deefdc8d376ee32bd?pn=1&amp;o=jpg_6&amp;md5sum=db1e09beb248dbfd8178d9c571dd9087&amp;sign=0b733c8396&amp;png=0-65537&amp;jpg=0-7198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wkretype.bdimg.com/retype/zoom/fcb5061deefdc8d376ee32bd?pn=1&amp;o=jpg_6&amp;md5sum=db1e09beb248dbfd8178d9c571dd9087&amp;sign=0b733c8396&amp;png=0-65537&amp;jpg=0-7198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467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AutoShape 2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12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 descr="https://wkretype.bdimg.com/retype/zoom/fcb5061deefdc8d376ee32bd?pn=2&amp;o=jpg_6&amp;md5sum=db1e09beb248dbfd8178d9c571dd9087&amp;sign=0b733c8396&amp;png=65538-94473&amp;jpg=71982-255332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9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7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45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4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21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AutoShape 2" descr="https://wkretype.bdimg.com/retype/zoom/fcb5061deefdc8d376ee32bd?pn=3&amp;o=jpg_6&amp;md5sum=db1e09beb248dbfd8178d9c571dd9087&amp;sign=0b733c8396&amp;png=94474-121018&amp;jpg=255333-46025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829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7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967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8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4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1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71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35" name="Group 63"/>
          <p:cNvGrpSpPr>
            <a:grpSpLocks/>
          </p:cNvGrpSpPr>
          <p:nvPr/>
        </p:nvGrpSpPr>
        <p:grpSpPr bwMode="auto">
          <a:xfrm>
            <a:off x="250825" y="2349500"/>
            <a:ext cx="4178300" cy="984250"/>
            <a:chOff x="158" y="1706"/>
            <a:chExt cx="2632" cy="620"/>
          </a:xfrm>
        </p:grpSpPr>
        <p:graphicFrame>
          <p:nvGraphicFramePr>
            <p:cNvPr id="105477" name="Object 5"/>
            <p:cNvGraphicFramePr>
              <a:graphicFrameLocks noChangeAspect="1"/>
            </p:cNvGraphicFramePr>
            <p:nvPr/>
          </p:nvGraphicFramePr>
          <p:xfrm>
            <a:off x="2109" y="1706"/>
            <a:ext cx="681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Equation" r:id="rId3" imgW="711000" imgH="647640" progId="Equation.DSMT4">
                    <p:embed/>
                  </p:oleObj>
                </mc:Choice>
                <mc:Fallback>
                  <p:oleObj name="Equation" r:id="rId3" imgW="711000" imgH="647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1706"/>
                          <a:ext cx="681" cy="6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478" name="Text Box 6"/>
            <p:cNvSpPr txBox="1">
              <a:spLocks noChangeArrowheads="1"/>
            </p:cNvSpPr>
            <p:nvPr/>
          </p:nvSpPr>
          <p:spPr bwMode="auto">
            <a:xfrm>
              <a:off x="158" y="1842"/>
              <a:ext cx="19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smtClean="0">
                  <a:solidFill>
                    <a:srgbClr val="5D5D8B"/>
                  </a:solidFill>
                </a:rPr>
                <a:t>1. </a:t>
              </a:r>
              <a:r>
                <a:rPr lang="zh-CN" altLang="en-US" b="1" smtClean="0">
                  <a:solidFill>
                    <a:srgbClr val="5D5D8B"/>
                  </a:solidFill>
                </a:rPr>
                <a:t>将</a:t>
              </a:r>
              <a:r>
                <a:rPr lang="en-US" altLang="zh-CN" b="1" smtClean="0">
                  <a:solidFill>
                    <a:srgbClr val="5D5D8B"/>
                  </a:solidFill>
                </a:rPr>
                <a:t>A</a:t>
              </a:r>
              <a:r>
                <a:rPr lang="zh-CN" altLang="en-US" b="1" smtClean="0">
                  <a:solidFill>
                    <a:srgbClr val="5D5D8B"/>
                  </a:solidFill>
                </a:rPr>
                <a:t>的每一</a:t>
              </a:r>
              <a:r>
                <a:rPr lang="zh-CN" altLang="en-US" b="1" smtClean="0">
                  <a:solidFill>
                    <a:srgbClr val="FF3300"/>
                  </a:solidFill>
                </a:rPr>
                <a:t>列向量归一化</a:t>
              </a:r>
              <a:r>
                <a:rPr lang="zh-CN" altLang="en-US" b="1" smtClean="0">
                  <a:solidFill>
                    <a:srgbClr val="5D5D8B"/>
                  </a:solidFill>
                </a:rPr>
                <a:t>得</a:t>
              </a:r>
            </a:p>
          </p:txBody>
        </p:sp>
      </p:grpSp>
      <p:grpSp>
        <p:nvGrpSpPr>
          <p:cNvPr id="105479" name="Group 7"/>
          <p:cNvGrpSpPr>
            <a:grpSpLocks/>
          </p:cNvGrpSpPr>
          <p:nvPr/>
        </p:nvGrpSpPr>
        <p:grpSpPr bwMode="auto">
          <a:xfrm>
            <a:off x="250825" y="3214688"/>
            <a:ext cx="3427413" cy="776287"/>
            <a:chOff x="312" y="1127"/>
            <a:chExt cx="2159" cy="489"/>
          </a:xfrm>
        </p:grpSpPr>
        <p:graphicFrame>
          <p:nvGraphicFramePr>
            <p:cNvPr id="105480" name="Object 8"/>
            <p:cNvGraphicFramePr>
              <a:graphicFrameLocks noChangeAspect="1"/>
            </p:cNvGraphicFramePr>
            <p:nvPr/>
          </p:nvGraphicFramePr>
          <p:xfrm>
            <a:off x="657" y="1252"/>
            <a:ext cx="258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公式" r:id="rId5" imgW="215640" imgH="266400" progId="Equation.3">
                    <p:embed/>
                  </p:oleObj>
                </mc:Choice>
                <mc:Fallback>
                  <p:oleObj name="公式" r:id="rId5" imgW="21564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1252"/>
                          <a:ext cx="258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481" name="Object 9"/>
            <p:cNvGraphicFramePr>
              <a:graphicFrameLocks noChangeAspect="1"/>
            </p:cNvGraphicFramePr>
            <p:nvPr/>
          </p:nvGraphicFramePr>
          <p:xfrm>
            <a:off x="1655" y="1127"/>
            <a:ext cx="816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公式" r:id="rId7" imgW="761760" imgH="457200" progId="Equation.3">
                    <p:embed/>
                  </p:oleObj>
                </mc:Choice>
                <mc:Fallback>
                  <p:oleObj name="公式" r:id="rId7" imgW="76176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1127"/>
                          <a:ext cx="816" cy="4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482" name="Text Box 10"/>
            <p:cNvSpPr txBox="1">
              <a:spLocks noChangeArrowheads="1"/>
            </p:cNvSpPr>
            <p:nvPr/>
          </p:nvSpPr>
          <p:spPr bwMode="auto">
            <a:xfrm>
              <a:off x="312" y="1253"/>
              <a:ext cx="13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smtClean="0">
                  <a:solidFill>
                    <a:srgbClr val="5D5D8B"/>
                  </a:solidFill>
                </a:rPr>
                <a:t>2. </a:t>
              </a:r>
              <a:r>
                <a:rPr lang="zh-CN" altLang="en-US" b="1" smtClean="0">
                  <a:solidFill>
                    <a:srgbClr val="5D5D8B"/>
                  </a:solidFill>
                </a:rPr>
                <a:t>对     </a:t>
              </a:r>
              <a:r>
                <a:rPr lang="zh-CN" altLang="en-US" b="1" smtClean="0">
                  <a:solidFill>
                    <a:srgbClr val="FF3300"/>
                  </a:solidFill>
                </a:rPr>
                <a:t>按行求和</a:t>
              </a:r>
              <a:r>
                <a:rPr lang="zh-CN" altLang="en-US" b="1" smtClean="0">
                  <a:solidFill>
                    <a:srgbClr val="5D5D8B"/>
                  </a:solidFill>
                </a:rPr>
                <a:t>得</a:t>
              </a:r>
              <a:r>
                <a:rPr lang="zh-CN" altLang="en-US" b="1" smtClean="0">
                  <a:solidFill>
                    <a:srgbClr val="5D5D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</a:p>
          </p:txBody>
        </p:sp>
      </p:grpSp>
      <p:grpSp>
        <p:nvGrpSpPr>
          <p:cNvPr id="105487" name="Group 15"/>
          <p:cNvGrpSpPr>
            <a:grpSpLocks/>
          </p:cNvGrpSpPr>
          <p:nvPr/>
        </p:nvGrpSpPr>
        <p:grpSpPr bwMode="auto">
          <a:xfrm>
            <a:off x="250825" y="5373688"/>
            <a:ext cx="5378450" cy="790575"/>
            <a:chOff x="157" y="1905"/>
            <a:chExt cx="3388" cy="498"/>
          </a:xfrm>
        </p:grpSpPr>
        <p:graphicFrame>
          <p:nvGraphicFramePr>
            <p:cNvPr id="105488" name="Object 16"/>
            <p:cNvGraphicFramePr>
              <a:graphicFrameLocks noChangeAspect="1"/>
            </p:cNvGraphicFramePr>
            <p:nvPr/>
          </p:nvGraphicFramePr>
          <p:xfrm>
            <a:off x="721" y="1905"/>
            <a:ext cx="1096" cy="4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Equation" r:id="rId9" imgW="977760" imgH="444240" progId="Equation.DSMT4">
                    <p:embed/>
                  </p:oleObj>
                </mc:Choice>
                <mc:Fallback>
                  <p:oleObj name="Equation" r:id="rId9" imgW="977760" imgH="4442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1" y="1905"/>
                          <a:ext cx="1096" cy="498"/>
                        </a:xfrm>
                        <a:prstGeom prst="rect">
                          <a:avLst/>
                        </a:prstGeom>
                        <a:solidFill>
                          <a:srgbClr val="0000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489" name="Text Box 17"/>
            <p:cNvSpPr txBox="1">
              <a:spLocks noChangeArrowheads="1"/>
            </p:cNvSpPr>
            <p:nvPr/>
          </p:nvSpPr>
          <p:spPr bwMode="auto">
            <a:xfrm>
              <a:off x="157" y="1991"/>
              <a:ext cx="33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smtClean="0">
                  <a:solidFill>
                    <a:srgbClr val="5D5D8B"/>
                  </a:solidFill>
                </a:rPr>
                <a:t>4. </a:t>
              </a:r>
              <a:r>
                <a:rPr lang="zh-CN" altLang="en-US" b="1" smtClean="0">
                  <a:solidFill>
                    <a:srgbClr val="5D5D8B"/>
                  </a:solidFill>
                </a:rPr>
                <a:t>计算                              </a:t>
              </a:r>
              <a:r>
                <a:rPr lang="en-US" altLang="zh-CN" b="1" smtClean="0">
                  <a:solidFill>
                    <a:srgbClr val="5D5D8B"/>
                  </a:solidFill>
                </a:rPr>
                <a:t>,</a:t>
              </a:r>
              <a:r>
                <a:rPr lang="zh-CN" altLang="en-US" b="1" smtClean="0">
                  <a:solidFill>
                    <a:srgbClr val="5D5D8B"/>
                  </a:solidFill>
                </a:rPr>
                <a:t>作为最大特征值的近似值</a:t>
              </a:r>
            </a:p>
          </p:txBody>
        </p:sp>
      </p:grpSp>
      <p:grpSp>
        <p:nvGrpSpPr>
          <p:cNvPr id="105536" name="Group 64"/>
          <p:cNvGrpSpPr>
            <a:grpSpLocks/>
          </p:cNvGrpSpPr>
          <p:nvPr/>
        </p:nvGrpSpPr>
        <p:grpSpPr bwMode="auto">
          <a:xfrm>
            <a:off x="250825" y="4221163"/>
            <a:ext cx="8281988" cy="1036637"/>
            <a:chOff x="158" y="2659"/>
            <a:chExt cx="5217" cy="653"/>
          </a:xfrm>
        </p:grpSpPr>
        <p:graphicFrame>
          <p:nvGraphicFramePr>
            <p:cNvPr id="105484" name="Object 12"/>
            <p:cNvGraphicFramePr>
              <a:graphicFrameLocks noChangeAspect="1"/>
            </p:cNvGraphicFramePr>
            <p:nvPr/>
          </p:nvGraphicFramePr>
          <p:xfrm>
            <a:off x="476" y="2795"/>
            <a:ext cx="256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2" name="公式" r:id="rId11" imgW="190440" imgH="241200" progId="Equation.3">
                    <p:embed/>
                  </p:oleObj>
                </mc:Choice>
                <mc:Fallback>
                  <p:oleObj name="公式" r:id="rId11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2795"/>
                          <a:ext cx="256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485" name="Object 13"/>
            <p:cNvGraphicFramePr>
              <a:graphicFrameLocks noChangeAspect="1"/>
            </p:cNvGraphicFramePr>
            <p:nvPr/>
          </p:nvGraphicFramePr>
          <p:xfrm>
            <a:off x="1156" y="2659"/>
            <a:ext cx="772" cy="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Equation" r:id="rId13" imgW="736560" imgH="622080" progId="Equation.DSMT4">
                    <p:embed/>
                  </p:oleObj>
                </mc:Choice>
                <mc:Fallback>
                  <p:oleObj name="Equation" r:id="rId13" imgW="736560" imgH="6220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2659"/>
                          <a:ext cx="772" cy="6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486" name="Text Box 14"/>
            <p:cNvSpPr txBox="1">
              <a:spLocks noChangeArrowheads="1"/>
            </p:cNvSpPr>
            <p:nvPr/>
          </p:nvSpPr>
          <p:spPr bwMode="auto">
            <a:xfrm>
              <a:off x="158" y="2795"/>
              <a:ext cx="52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smtClean="0">
                  <a:solidFill>
                    <a:srgbClr val="5D5D8B"/>
                  </a:solidFill>
                </a:rPr>
                <a:t>3. </a:t>
              </a:r>
              <a:r>
                <a:rPr lang="zh-CN" altLang="en-US" b="1" smtClean="0">
                  <a:solidFill>
                    <a:srgbClr val="5D5D8B"/>
                  </a:solidFill>
                </a:rPr>
                <a:t>将     </a:t>
              </a:r>
              <a:r>
                <a:rPr lang="zh-CN" altLang="en-US" b="1" smtClean="0">
                  <a:solidFill>
                    <a:srgbClr val="FF3300"/>
                  </a:solidFill>
                </a:rPr>
                <a:t>归一化</a:t>
              </a:r>
              <a:r>
                <a:rPr lang="zh-CN" altLang="en-US" b="1" smtClean="0">
                  <a:solidFill>
                    <a:srgbClr val="5D5D8B"/>
                  </a:solidFill>
                </a:rPr>
                <a:t>                                                         </a:t>
              </a:r>
              <a:r>
                <a:rPr lang="en-US" altLang="zh-CN" b="1" smtClean="0">
                  <a:solidFill>
                    <a:srgbClr val="5D5D8B"/>
                  </a:solidFill>
                </a:rPr>
                <a:t>, </a:t>
              </a:r>
              <a:r>
                <a:rPr lang="zh-CN" altLang="en-US" b="1" smtClean="0">
                  <a:solidFill>
                    <a:srgbClr val="5D5D8B"/>
                  </a:solidFill>
                </a:rPr>
                <a:t>即为近似特征向量</a:t>
              </a:r>
              <a:r>
                <a:rPr lang="en-US" altLang="zh-CN" b="1" smtClean="0">
                  <a:solidFill>
                    <a:srgbClr val="5D5D8B"/>
                  </a:solidFill>
                </a:rPr>
                <a:t>(</a:t>
              </a:r>
              <a:r>
                <a:rPr lang="zh-CN" altLang="en-US" b="1" smtClean="0">
                  <a:solidFill>
                    <a:srgbClr val="5D5D8B"/>
                  </a:solidFill>
                </a:rPr>
                <a:t>权向量</a:t>
              </a:r>
              <a:r>
                <a:rPr lang="en-US" altLang="zh-CN" b="1" smtClean="0">
                  <a:solidFill>
                    <a:srgbClr val="5D5D8B"/>
                  </a:solidFill>
                </a:rPr>
                <a:t>)</a:t>
              </a:r>
            </a:p>
          </p:txBody>
        </p:sp>
        <p:graphicFrame>
          <p:nvGraphicFramePr>
            <p:cNvPr id="105530" name="Object 58"/>
            <p:cNvGraphicFramePr>
              <a:graphicFrameLocks noChangeAspect="1"/>
            </p:cNvGraphicFramePr>
            <p:nvPr/>
          </p:nvGraphicFramePr>
          <p:xfrm>
            <a:off x="2018" y="2795"/>
            <a:ext cx="1251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" name="Equation" r:id="rId15" imgW="1206360" imgH="241200" progId="Equation.DSMT4">
                    <p:embed/>
                  </p:oleObj>
                </mc:Choice>
                <mc:Fallback>
                  <p:oleObj name="Equation" r:id="rId15" imgW="120636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2795"/>
                          <a:ext cx="1251" cy="241"/>
                        </a:xfrm>
                        <a:prstGeom prst="rect">
                          <a:avLst/>
                        </a:prstGeom>
                        <a:solidFill>
                          <a:srgbClr val="0000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5532" name="WordArt 60"/>
          <p:cNvSpPr>
            <a:spLocks noChangeArrowheads="1" noChangeShapeType="1" noTextEdit="1"/>
          </p:cNvSpPr>
          <p:nvPr/>
        </p:nvSpPr>
        <p:spPr bwMode="auto">
          <a:xfrm rot="5400000">
            <a:off x="26194" y="845344"/>
            <a:ext cx="1220787" cy="7715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10" smtClean="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0" scaled="1"/>
                </a:gradFill>
                <a:latin typeface="宋体"/>
              </a:rPr>
              <a:t>和法</a:t>
            </a:r>
          </a:p>
        </p:txBody>
      </p:sp>
      <p:graphicFrame>
        <p:nvGraphicFramePr>
          <p:cNvPr id="105534" name="Object 62"/>
          <p:cNvGraphicFramePr>
            <a:graphicFrameLocks noChangeAspect="1"/>
          </p:cNvGraphicFramePr>
          <p:nvPr/>
        </p:nvGraphicFramePr>
        <p:xfrm>
          <a:off x="1476375" y="549275"/>
          <a:ext cx="2519363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17" imgW="977760" imgH="647640" progId="Equation.DSMT4">
                  <p:embed/>
                </p:oleObj>
              </mc:Choice>
              <mc:Fallback>
                <p:oleObj name="Equation" r:id="rId17" imgW="97776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49275"/>
                        <a:ext cx="2519363" cy="1666875"/>
                      </a:xfrm>
                      <a:prstGeom prst="rect">
                        <a:avLst/>
                      </a:prstGeom>
                      <a:solidFill>
                        <a:srgbClr val="0000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586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5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5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1" name="Text Box 13"/>
          <p:cNvSpPr txBox="1">
            <a:spLocks noChangeArrowheads="1"/>
          </p:cNvSpPr>
          <p:nvPr/>
        </p:nvSpPr>
        <p:spPr bwMode="auto">
          <a:xfrm>
            <a:off x="336550" y="1125538"/>
            <a:ext cx="4905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例</a:t>
            </a:r>
            <a:r>
              <a:rPr lang="en-US" altLang="zh-CN" b="1">
                <a:effectLst>
                  <a:outerShdw blurRad="38100" dist="38100" dir="2700000" algn="tl">
                    <a:srgbClr val="000000"/>
                  </a:outerShdw>
                </a:effectLst>
              </a:rPr>
              <a:t>:</a:t>
            </a:r>
          </a:p>
        </p:txBody>
      </p:sp>
      <p:graphicFrame>
        <p:nvGraphicFramePr>
          <p:cNvPr id="109582" name="Object 14"/>
          <p:cNvGraphicFramePr>
            <a:graphicFrameLocks noChangeAspect="1"/>
          </p:cNvGraphicFramePr>
          <p:nvPr/>
        </p:nvGraphicFramePr>
        <p:xfrm>
          <a:off x="874713" y="765175"/>
          <a:ext cx="1897062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公式" r:id="rId3" imgW="1396800" imgH="799920" progId="Equation.3">
                  <p:embed/>
                </p:oleObj>
              </mc:Choice>
              <mc:Fallback>
                <p:oleObj name="公式" r:id="rId3" imgW="139680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765175"/>
                        <a:ext cx="1897062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3" name="Object 15"/>
          <p:cNvGraphicFramePr>
            <a:graphicFrameLocks noChangeAspect="1"/>
          </p:cNvGraphicFramePr>
          <p:nvPr/>
        </p:nvGraphicFramePr>
        <p:xfrm>
          <a:off x="3763963" y="765175"/>
          <a:ext cx="2103437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公式" r:id="rId5" imgW="1549080" imgH="799920" progId="Equation.3">
                  <p:embed/>
                </p:oleObj>
              </mc:Choice>
              <mc:Fallback>
                <p:oleObj name="公式" r:id="rId5" imgW="154908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765175"/>
                        <a:ext cx="2103437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4" name="Object 16"/>
          <p:cNvGraphicFramePr>
            <a:graphicFrameLocks noChangeAspect="1"/>
          </p:cNvGraphicFramePr>
          <p:nvPr/>
        </p:nvGraphicFramePr>
        <p:xfrm>
          <a:off x="6929438" y="765175"/>
          <a:ext cx="811212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公式" r:id="rId7" imgW="596880" imgH="799920" progId="Equation.3">
                  <p:embed/>
                </p:oleObj>
              </mc:Choice>
              <mc:Fallback>
                <p:oleObj name="公式" r:id="rId7" imgW="59688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9438" y="765175"/>
                        <a:ext cx="811212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5" name="Object 17"/>
          <p:cNvGraphicFramePr>
            <a:graphicFrameLocks noChangeAspect="1"/>
          </p:cNvGraphicFramePr>
          <p:nvPr/>
        </p:nvGraphicFramePr>
        <p:xfrm>
          <a:off x="1619250" y="2997200"/>
          <a:ext cx="12065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公式" r:id="rId9" imgW="888840" imgH="799920" progId="Equation.3">
                  <p:embed/>
                </p:oleObj>
              </mc:Choice>
              <mc:Fallback>
                <p:oleObj name="公式" r:id="rId9" imgW="88884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997200"/>
                        <a:ext cx="12065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586" name="Group 18"/>
          <p:cNvGrpSpPr>
            <a:grpSpLocks/>
          </p:cNvGrpSpPr>
          <p:nvPr/>
        </p:nvGrpSpPr>
        <p:grpSpPr bwMode="auto">
          <a:xfrm>
            <a:off x="2771775" y="908050"/>
            <a:ext cx="1008063" cy="641350"/>
            <a:chOff x="1561" y="2251"/>
            <a:chExt cx="593" cy="404"/>
          </a:xfrm>
        </p:grpSpPr>
        <p:sp>
          <p:nvSpPr>
            <p:cNvPr id="109587" name="Line 19"/>
            <p:cNvSpPr>
              <a:spLocks noChangeShapeType="1"/>
            </p:cNvSpPr>
            <p:nvPr/>
          </p:nvSpPr>
          <p:spPr bwMode="auto">
            <a:xfrm>
              <a:off x="1565" y="2478"/>
              <a:ext cx="58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88" name="Text Box 20"/>
            <p:cNvSpPr txBox="1">
              <a:spLocks noChangeArrowheads="1"/>
            </p:cNvSpPr>
            <p:nvPr/>
          </p:nvSpPr>
          <p:spPr bwMode="auto">
            <a:xfrm>
              <a:off x="1561" y="2251"/>
              <a:ext cx="54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b="1">
                  <a:solidFill>
                    <a:srgbClr val="FF3300"/>
                  </a:solidFill>
                </a:rPr>
                <a:t>列向量</a:t>
              </a:r>
            </a:p>
            <a:p>
              <a:pPr algn="ctr"/>
              <a:r>
                <a:rPr lang="zh-CN" altLang="en-US" b="1">
                  <a:solidFill>
                    <a:srgbClr val="FF3300"/>
                  </a:solidFill>
                </a:rPr>
                <a:t>归一化</a:t>
              </a:r>
            </a:p>
          </p:txBody>
        </p:sp>
      </p:grpSp>
      <p:grpSp>
        <p:nvGrpSpPr>
          <p:cNvPr id="109589" name="Group 21"/>
          <p:cNvGrpSpPr>
            <a:grpSpLocks/>
          </p:cNvGrpSpPr>
          <p:nvPr/>
        </p:nvGrpSpPr>
        <p:grpSpPr bwMode="auto">
          <a:xfrm>
            <a:off x="5867400" y="908050"/>
            <a:ext cx="1104900" cy="366713"/>
            <a:chOff x="1487" y="2251"/>
            <a:chExt cx="696" cy="231"/>
          </a:xfrm>
        </p:grpSpPr>
        <p:sp>
          <p:nvSpPr>
            <p:cNvPr id="109590" name="Line 22"/>
            <p:cNvSpPr>
              <a:spLocks noChangeShapeType="1"/>
            </p:cNvSpPr>
            <p:nvPr/>
          </p:nvSpPr>
          <p:spPr bwMode="auto">
            <a:xfrm>
              <a:off x="1565" y="2478"/>
              <a:ext cx="58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91" name="Text Box 23"/>
            <p:cNvSpPr txBox="1">
              <a:spLocks noChangeArrowheads="1"/>
            </p:cNvSpPr>
            <p:nvPr/>
          </p:nvSpPr>
          <p:spPr bwMode="auto">
            <a:xfrm>
              <a:off x="1487" y="2251"/>
              <a:ext cx="6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rgbClr val="FF3300"/>
                  </a:solidFill>
                </a:rPr>
                <a:t>按行求和</a:t>
              </a:r>
            </a:p>
          </p:txBody>
        </p:sp>
      </p:grpSp>
      <p:grpSp>
        <p:nvGrpSpPr>
          <p:cNvPr id="109592" name="Group 24"/>
          <p:cNvGrpSpPr>
            <a:grpSpLocks/>
          </p:cNvGrpSpPr>
          <p:nvPr/>
        </p:nvGrpSpPr>
        <p:grpSpPr bwMode="auto">
          <a:xfrm>
            <a:off x="539750" y="3141663"/>
            <a:ext cx="942975" cy="366712"/>
            <a:chOff x="1560" y="2251"/>
            <a:chExt cx="594" cy="229"/>
          </a:xfrm>
        </p:grpSpPr>
        <p:sp>
          <p:nvSpPr>
            <p:cNvPr id="109593" name="Line 25"/>
            <p:cNvSpPr>
              <a:spLocks noChangeShapeType="1"/>
            </p:cNvSpPr>
            <p:nvPr/>
          </p:nvSpPr>
          <p:spPr bwMode="auto">
            <a:xfrm>
              <a:off x="1565" y="2478"/>
              <a:ext cx="589" cy="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94" name="Text Box 26"/>
            <p:cNvSpPr txBox="1">
              <a:spLocks noChangeArrowheads="1"/>
            </p:cNvSpPr>
            <p:nvPr/>
          </p:nvSpPr>
          <p:spPr bwMode="auto">
            <a:xfrm>
              <a:off x="1560" y="2251"/>
              <a:ext cx="551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归一化</a:t>
              </a:r>
            </a:p>
          </p:txBody>
        </p:sp>
      </p:grpSp>
      <p:graphicFrame>
        <p:nvGraphicFramePr>
          <p:cNvPr id="109595" name="Object 27"/>
          <p:cNvGraphicFramePr>
            <a:graphicFrameLocks noChangeAspect="1"/>
          </p:cNvGraphicFramePr>
          <p:nvPr/>
        </p:nvGraphicFramePr>
        <p:xfrm>
          <a:off x="3059113" y="2997200"/>
          <a:ext cx="1360487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公式" r:id="rId11" imgW="1002960" imgH="799920" progId="Equation.3">
                  <p:embed/>
                </p:oleObj>
              </mc:Choice>
              <mc:Fallback>
                <p:oleObj name="公式" r:id="rId11" imgW="100296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997200"/>
                        <a:ext cx="1360487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96" name="Object 28"/>
          <p:cNvGraphicFramePr>
            <a:graphicFrameLocks noChangeAspect="1"/>
          </p:cNvGraphicFramePr>
          <p:nvPr/>
        </p:nvGraphicFramePr>
        <p:xfrm>
          <a:off x="4932363" y="3286125"/>
          <a:ext cx="37401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公式" r:id="rId13" imgW="2755800" imgH="457200" progId="Equation.3">
                  <p:embed/>
                </p:oleObj>
              </mc:Choice>
              <mc:Fallback>
                <p:oleObj name="公式" r:id="rId13" imgW="2755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286125"/>
                        <a:ext cx="374015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597" name="Group 29"/>
          <p:cNvGrpSpPr>
            <a:grpSpLocks/>
          </p:cNvGrpSpPr>
          <p:nvPr/>
        </p:nvGrpSpPr>
        <p:grpSpPr bwMode="auto">
          <a:xfrm>
            <a:off x="1547813" y="5013325"/>
            <a:ext cx="4492625" cy="366713"/>
            <a:chOff x="1835" y="3838"/>
            <a:chExt cx="2830" cy="231"/>
          </a:xfrm>
        </p:grpSpPr>
        <p:graphicFrame>
          <p:nvGraphicFramePr>
            <p:cNvPr id="109598" name="Object 30"/>
            <p:cNvGraphicFramePr>
              <a:graphicFrameLocks noChangeAspect="1"/>
            </p:cNvGraphicFramePr>
            <p:nvPr/>
          </p:nvGraphicFramePr>
          <p:xfrm>
            <a:off x="2472" y="3838"/>
            <a:ext cx="2193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公式" r:id="rId15" imgW="2565360" imgH="253800" progId="Equation.3">
                    <p:embed/>
                  </p:oleObj>
                </mc:Choice>
                <mc:Fallback>
                  <p:oleObj name="公式" r:id="rId15" imgW="25653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3838"/>
                          <a:ext cx="2193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99" name="Text Box 31"/>
            <p:cNvSpPr txBox="1">
              <a:spLocks noChangeArrowheads="1"/>
            </p:cNvSpPr>
            <p:nvPr/>
          </p:nvSpPr>
          <p:spPr bwMode="auto">
            <a:xfrm>
              <a:off x="1835" y="3838"/>
              <a:ext cx="6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/>
                <a:t>精确值</a:t>
              </a:r>
              <a:r>
                <a:rPr lang="zh-CN" alt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为</a:t>
              </a:r>
            </a:p>
          </p:txBody>
        </p:sp>
      </p:grpSp>
      <p:sp>
        <p:nvSpPr>
          <p:cNvPr id="109600" name="Oval 32"/>
          <p:cNvSpPr>
            <a:spLocks noChangeArrowheads="1"/>
          </p:cNvSpPr>
          <p:nvPr/>
        </p:nvSpPr>
        <p:spPr bwMode="auto">
          <a:xfrm>
            <a:off x="1547813" y="2781300"/>
            <a:ext cx="1296987" cy="144145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601" name="Oval 33"/>
          <p:cNvSpPr>
            <a:spLocks noChangeArrowheads="1"/>
          </p:cNvSpPr>
          <p:nvPr/>
        </p:nvSpPr>
        <p:spPr bwMode="auto">
          <a:xfrm>
            <a:off x="4787900" y="3214688"/>
            <a:ext cx="3960813" cy="792162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40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9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9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9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9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9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9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9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9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00" grpId="0" animBg="1"/>
      <p:bldP spid="10960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0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0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3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83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2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36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2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78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6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8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01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4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7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8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395288" y="476250"/>
            <a:ext cx="84248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FF3300"/>
                </a:solidFill>
              </a:rPr>
              <a:t>组合权向量</a:t>
            </a:r>
            <a:r>
              <a:rPr lang="en-US" altLang="zh-CN" b="1" smtClean="0">
                <a:solidFill>
                  <a:srgbClr val="FF3300"/>
                </a:solidFill>
              </a:rPr>
              <a:t>: </a:t>
            </a:r>
            <a:r>
              <a:rPr lang="zh-CN" altLang="en-US" b="1" smtClean="0">
                <a:solidFill>
                  <a:srgbClr val="5D5D8B"/>
                </a:solidFill>
              </a:rPr>
              <a:t>由各</a:t>
            </a:r>
            <a:r>
              <a:rPr lang="zh-CN" altLang="en-US" b="1" smtClean="0">
                <a:solidFill>
                  <a:srgbClr val="FF3300"/>
                </a:solidFill>
              </a:rPr>
              <a:t>准则对目标</a:t>
            </a:r>
            <a:r>
              <a:rPr lang="zh-CN" altLang="en-US" b="1" smtClean="0">
                <a:solidFill>
                  <a:srgbClr val="5D5D8B"/>
                </a:solidFill>
              </a:rPr>
              <a:t>的权向量和</a:t>
            </a:r>
            <a:r>
              <a:rPr lang="zh-CN" altLang="en-US" b="1" smtClean="0">
                <a:solidFill>
                  <a:srgbClr val="FF3300"/>
                </a:solidFill>
              </a:rPr>
              <a:t>各方案对每一准则</a:t>
            </a:r>
            <a:r>
              <a:rPr lang="zh-CN" altLang="en-US" b="1" smtClean="0">
                <a:solidFill>
                  <a:srgbClr val="5D5D8B"/>
                </a:solidFill>
              </a:rPr>
              <a:t>的权向量计算</a:t>
            </a:r>
            <a:r>
              <a:rPr lang="zh-CN" altLang="en-US" b="1" smtClean="0">
                <a:solidFill>
                  <a:srgbClr val="FF3300"/>
                </a:solidFill>
              </a:rPr>
              <a:t>各方案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FF3300"/>
                </a:solidFill>
              </a:rPr>
              <a:t>对目标</a:t>
            </a:r>
            <a:r>
              <a:rPr lang="zh-CN" altLang="en-US" b="1" smtClean="0">
                <a:solidFill>
                  <a:srgbClr val="5D5D8B"/>
                </a:solidFill>
              </a:rPr>
              <a:t>的权向量</a:t>
            </a:r>
            <a:r>
              <a:rPr lang="en-US" altLang="zh-CN" b="1" smtClean="0">
                <a:solidFill>
                  <a:srgbClr val="5D5D8B"/>
                </a:solidFill>
              </a:rPr>
              <a:t>,</a:t>
            </a:r>
            <a:r>
              <a:rPr lang="zh-CN" altLang="en-US" b="1" smtClean="0">
                <a:solidFill>
                  <a:srgbClr val="5D5D8B"/>
                </a:solidFill>
              </a:rPr>
              <a:t>该向量就叫组合权向量</a:t>
            </a:r>
            <a:r>
              <a:rPr lang="en-US" altLang="zh-CN" b="1" smtClean="0">
                <a:solidFill>
                  <a:srgbClr val="5D5D8B"/>
                </a:solidFill>
              </a:rPr>
              <a:t>.</a:t>
            </a:r>
          </a:p>
        </p:txBody>
      </p:sp>
      <p:grpSp>
        <p:nvGrpSpPr>
          <p:cNvPr id="31831" name="Group 87"/>
          <p:cNvGrpSpPr>
            <a:grpSpLocks/>
          </p:cNvGrpSpPr>
          <p:nvPr/>
        </p:nvGrpSpPr>
        <p:grpSpPr bwMode="auto">
          <a:xfrm>
            <a:off x="1114425" y="1274763"/>
            <a:ext cx="6340475" cy="2806700"/>
            <a:chOff x="475" y="799"/>
            <a:chExt cx="3994" cy="1768"/>
          </a:xfrm>
        </p:grpSpPr>
        <p:sp>
          <p:nvSpPr>
            <p:cNvPr id="31780" name="Rectangle 36"/>
            <p:cNvSpPr>
              <a:spLocks noChangeArrowheads="1"/>
            </p:cNvSpPr>
            <p:nvPr/>
          </p:nvSpPr>
          <p:spPr bwMode="auto">
            <a:xfrm>
              <a:off x="2064" y="799"/>
              <a:ext cx="861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smtClean="0">
                  <a:solidFill>
                    <a:srgbClr val="5D5D8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选择旅游地</a:t>
              </a:r>
            </a:p>
          </p:txBody>
        </p:sp>
        <p:grpSp>
          <p:nvGrpSpPr>
            <p:cNvPr id="31793" name="Group 49"/>
            <p:cNvGrpSpPr>
              <a:grpSpLocks/>
            </p:cNvGrpSpPr>
            <p:nvPr/>
          </p:nvGrpSpPr>
          <p:grpSpPr bwMode="auto">
            <a:xfrm>
              <a:off x="475" y="1344"/>
              <a:ext cx="727" cy="1223"/>
              <a:chOff x="475" y="1344"/>
              <a:chExt cx="727" cy="1223"/>
            </a:xfrm>
          </p:grpSpPr>
          <p:sp>
            <p:nvSpPr>
              <p:cNvPr id="31781" name="Rectangle 37"/>
              <p:cNvSpPr>
                <a:spLocks noChangeArrowheads="1"/>
              </p:cNvSpPr>
              <p:nvPr/>
            </p:nvSpPr>
            <p:spPr bwMode="auto">
              <a:xfrm>
                <a:off x="703" y="1344"/>
                <a:ext cx="272" cy="4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smtClean="0">
                    <a:solidFill>
                      <a:srgbClr val="5D5D8B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景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smtClean="0">
                    <a:solidFill>
                      <a:srgbClr val="5D5D8B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色</a:t>
                </a:r>
              </a:p>
            </p:txBody>
          </p:sp>
          <p:sp>
            <p:nvSpPr>
              <p:cNvPr id="31786" name="Rectangle 42"/>
              <p:cNvSpPr>
                <a:spLocks noChangeArrowheads="1"/>
              </p:cNvSpPr>
              <p:nvPr/>
            </p:nvSpPr>
            <p:spPr bwMode="auto">
              <a:xfrm>
                <a:off x="475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1</a:t>
                </a:r>
              </a:p>
            </p:txBody>
          </p:sp>
          <p:sp>
            <p:nvSpPr>
              <p:cNvPr id="31787" name="Rectangle 43"/>
              <p:cNvSpPr>
                <a:spLocks noChangeArrowheads="1"/>
              </p:cNvSpPr>
              <p:nvPr/>
            </p:nvSpPr>
            <p:spPr bwMode="auto">
              <a:xfrm>
                <a:off x="748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2</a:t>
                </a:r>
              </a:p>
            </p:txBody>
          </p:sp>
          <p:sp>
            <p:nvSpPr>
              <p:cNvPr id="31788" name="Rectangle 44"/>
              <p:cNvSpPr>
                <a:spLocks noChangeArrowheads="1"/>
              </p:cNvSpPr>
              <p:nvPr/>
            </p:nvSpPr>
            <p:spPr bwMode="auto">
              <a:xfrm>
                <a:off x="1020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3</a:t>
                </a:r>
              </a:p>
            </p:txBody>
          </p:sp>
          <p:sp>
            <p:nvSpPr>
              <p:cNvPr id="31790" name="Line 46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0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  <p:sp>
            <p:nvSpPr>
              <p:cNvPr id="31791" name="Line 47"/>
              <p:cNvSpPr>
                <a:spLocks noChangeShapeType="1"/>
              </p:cNvSpPr>
              <p:nvPr/>
            </p:nvSpPr>
            <p:spPr bwMode="auto">
              <a:xfrm flipH="1">
                <a:off x="567" y="1752"/>
                <a:ext cx="272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  <p:sp>
            <p:nvSpPr>
              <p:cNvPr id="31792" name="Line 48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272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</p:grpSp>
        <p:grpSp>
          <p:nvGrpSpPr>
            <p:cNvPr id="31794" name="Group 50"/>
            <p:cNvGrpSpPr>
              <a:grpSpLocks/>
            </p:cNvGrpSpPr>
            <p:nvPr/>
          </p:nvGrpSpPr>
          <p:grpSpPr bwMode="auto">
            <a:xfrm>
              <a:off x="1291" y="1344"/>
              <a:ext cx="727" cy="1223"/>
              <a:chOff x="475" y="1344"/>
              <a:chExt cx="727" cy="1223"/>
            </a:xfrm>
          </p:grpSpPr>
          <p:sp>
            <p:nvSpPr>
              <p:cNvPr id="31795" name="Rectangle 51"/>
              <p:cNvSpPr>
                <a:spLocks noChangeArrowheads="1"/>
              </p:cNvSpPr>
              <p:nvPr/>
            </p:nvSpPr>
            <p:spPr bwMode="auto">
              <a:xfrm>
                <a:off x="703" y="1344"/>
                <a:ext cx="272" cy="4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smtClean="0">
                    <a:solidFill>
                      <a:srgbClr val="5D5D8B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费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smtClean="0">
                    <a:solidFill>
                      <a:srgbClr val="5D5D8B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用</a:t>
                </a:r>
              </a:p>
            </p:txBody>
          </p:sp>
          <p:sp>
            <p:nvSpPr>
              <p:cNvPr id="31796" name="Rectangle 52"/>
              <p:cNvSpPr>
                <a:spLocks noChangeArrowheads="1"/>
              </p:cNvSpPr>
              <p:nvPr/>
            </p:nvSpPr>
            <p:spPr bwMode="auto">
              <a:xfrm>
                <a:off x="475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1</a:t>
                </a:r>
              </a:p>
            </p:txBody>
          </p:sp>
          <p:sp>
            <p:nvSpPr>
              <p:cNvPr id="31797" name="Rectangle 53"/>
              <p:cNvSpPr>
                <a:spLocks noChangeArrowheads="1"/>
              </p:cNvSpPr>
              <p:nvPr/>
            </p:nvSpPr>
            <p:spPr bwMode="auto">
              <a:xfrm>
                <a:off x="748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2</a:t>
                </a:r>
              </a:p>
            </p:txBody>
          </p:sp>
          <p:sp>
            <p:nvSpPr>
              <p:cNvPr id="31798" name="Rectangle 54"/>
              <p:cNvSpPr>
                <a:spLocks noChangeArrowheads="1"/>
              </p:cNvSpPr>
              <p:nvPr/>
            </p:nvSpPr>
            <p:spPr bwMode="auto">
              <a:xfrm>
                <a:off x="1020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3</a:t>
                </a:r>
              </a:p>
            </p:txBody>
          </p:sp>
          <p:sp>
            <p:nvSpPr>
              <p:cNvPr id="31799" name="Line 55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0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  <p:sp>
            <p:nvSpPr>
              <p:cNvPr id="31800" name="Line 56"/>
              <p:cNvSpPr>
                <a:spLocks noChangeShapeType="1"/>
              </p:cNvSpPr>
              <p:nvPr/>
            </p:nvSpPr>
            <p:spPr bwMode="auto">
              <a:xfrm flipH="1">
                <a:off x="567" y="1752"/>
                <a:ext cx="272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  <p:sp>
            <p:nvSpPr>
              <p:cNvPr id="31801" name="Line 57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272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</p:grpSp>
        <p:grpSp>
          <p:nvGrpSpPr>
            <p:cNvPr id="31802" name="Group 58"/>
            <p:cNvGrpSpPr>
              <a:grpSpLocks/>
            </p:cNvGrpSpPr>
            <p:nvPr/>
          </p:nvGrpSpPr>
          <p:grpSpPr bwMode="auto">
            <a:xfrm>
              <a:off x="2108" y="1344"/>
              <a:ext cx="727" cy="1223"/>
              <a:chOff x="475" y="1344"/>
              <a:chExt cx="727" cy="1223"/>
            </a:xfrm>
          </p:grpSpPr>
          <p:sp>
            <p:nvSpPr>
              <p:cNvPr id="31803" name="Rectangle 59"/>
              <p:cNvSpPr>
                <a:spLocks noChangeArrowheads="1"/>
              </p:cNvSpPr>
              <p:nvPr/>
            </p:nvSpPr>
            <p:spPr bwMode="auto">
              <a:xfrm>
                <a:off x="703" y="1344"/>
                <a:ext cx="272" cy="4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smtClean="0">
                    <a:solidFill>
                      <a:srgbClr val="5D5D8B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居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smtClean="0">
                    <a:solidFill>
                      <a:srgbClr val="5D5D8B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住</a:t>
                </a:r>
              </a:p>
            </p:txBody>
          </p:sp>
          <p:sp>
            <p:nvSpPr>
              <p:cNvPr id="31804" name="Rectangle 60"/>
              <p:cNvSpPr>
                <a:spLocks noChangeArrowheads="1"/>
              </p:cNvSpPr>
              <p:nvPr/>
            </p:nvSpPr>
            <p:spPr bwMode="auto">
              <a:xfrm>
                <a:off x="475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1</a:t>
                </a:r>
              </a:p>
            </p:txBody>
          </p:sp>
          <p:sp>
            <p:nvSpPr>
              <p:cNvPr id="31805" name="Rectangle 61"/>
              <p:cNvSpPr>
                <a:spLocks noChangeArrowheads="1"/>
              </p:cNvSpPr>
              <p:nvPr/>
            </p:nvSpPr>
            <p:spPr bwMode="auto">
              <a:xfrm>
                <a:off x="748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2</a:t>
                </a:r>
              </a:p>
            </p:txBody>
          </p:sp>
          <p:sp>
            <p:nvSpPr>
              <p:cNvPr id="31806" name="Rectangle 62"/>
              <p:cNvSpPr>
                <a:spLocks noChangeArrowheads="1"/>
              </p:cNvSpPr>
              <p:nvPr/>
            </p:nvSpPr>
            <p:spPr bwMode="auto">
              <a:xfrm>
                <a:off x="1020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3</a:t>
                </a:r>
              </a:p>
            </p:txBody>
          </p:sp>
          <p:sp>
            <p:nvSpPr>
              <p:cNvPr id="31807" name="Line 63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0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  <p:sp>
            <p:nvSpPr>
              <p:cNvPr id="31808" name="Line 64"/>
              <p:cNvSpPr>
                <a:spLocks noChangeShapeType="1"/>
              </p:cNvSpPr>
              <p:nvPr/>
            </p:nvSpPr>
            <p:spPr bwMode="auto">
              <a:xfrm flipH="1">
                <a:off x="567" y="1752"/>
                <a:ext cx="272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  <p:sp>
            <p:nvSpPr>
              <p:cNvPr id="31809" name="Line 65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272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</p:grpSp>
        <p:grpSp>
          <p:nvGrpSpPr>
            <p:cNvPr id="31810" name="Group 66"/>
            <p:cNvGrpSpPr>
              <a:grpSpLocks/>
            </p:cNvGrpSpPr>
            <p:nvPr/>
          </p:nvGrpSpPr>
          <p:grpSpPr bwMode="auto">
            <a:xfrm>
              <a:off x="2924" y="1344"/>
              <a:ext cx="727" cy="1223"/>
              <a:chOff x="475" y="1344"/>
              <a:chExt cx="727" cy="1223"/>
            </a:xfrm>
          </p:grpSpPr>
          <p:sp>
            <p:nvSpPr>
              <p:cNvPr id="31811" name="Rectangle 67"/>
              <p:cNvSpPr>
                <a:spLocks noChangeArrowheads="1"/>
              </p:cNvSpPr>
              <p:nvPr/>
            </p:nvSpPr>
            <p:spPr bwMode="auto">
              <a:xfrm>
                <a:off x="703" y="1344"/>
                <a:ext cx="272" cy="4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smtClean="0">
                    <a:solidFill>
                      <a:srgbClr val="5D5D8B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饮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smtClean="0">
                    <a:solidFill>
                      <a:srgbClr val="5D5D8B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食</a:t>
                </a:r>
              </a:p>
            </p:txBody>
          </p:sp>
          <p:sp>
            <p:nvSpPr>
              <p:cNvPr id="31812" name="Rectangle 68"/>
              <p:cNvSpPr>
                <a:spLocks noChangeArrowheads="1"/>
              </p:cNvSpPr>
              <p:nvPr/>
            </p:nvSpPr>
            <p:spPr bwMode="auto">
              <a:xfrm>
                <a:off x="475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1</a:t>
                </a:r>
              </a:p>
            </p:txBody>
          </p:sp>
          <p:sp>
            <p:nvSpPr>
              <p:cNvPr id="31813" name="Rectangle 69"/>
              <p:cNvSpPr>
                <a:spLocks noChangeArrowheads="1"/>
              </p:cNvSpPr>
              <p:nvPr/>
            </p:nvSpPr>
            <p:spPr bwMode="auto">
              <a:xfrm>
                <a:off x="748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2</a:t>
                </a:r>
              </a:p>
            </p:txBody>
          </p:sp>
          <p:sp>
            <p:nvSpPr>
              <p:cNvPr id="31814" name="Rectangle 70"/>
              <p:cNvSpPr>
                <a:spLocks noChangeArrowheads="1"/>
              </p:cNvSpPr>
              <p:nvPr/>
            </p:nvSpPr>
            <p:spPr bwMode="auto">
              <a:xfrm>
                <a:off x="1020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3</a:t>
                </a:r>
              </a:p>
            </p:txBody>
          </p:sp>
          <p:sp>
            <p:nvSpPr>
              <p:cNvPr id="31815" name="Line 71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0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  <p:sp>
            <p:nvSpPr>
              <p:cNvPr id="31816" name="Line 72"/>
              <p:cNvSpPr>
                <a:spLocks noChangeShapeType="1"/>
              </p:cNvSpPr>
              <p:nvPr/>
            </p:nvSpPr>
            <p:spPr bwMode="auto">
              <a:xfrm flipH="1">
                <a:off x="567" y="1752"/>
                <a:ext cx="272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  <p:sp>
            <p:nvSpPr>
              <p:cNvPr id="31817" name="Line 73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272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</p:grpSp>
        <p:grpSp>
          <p:nvGrpSpPr>
            <p:cNvPr id="31818" name="Group 74"/>
            <p:cNvGrpSpPr>
              <a:grpSpLocks/>
            </p:cNvGrpSpPr>
            <p:nvPr/>
          </p:nvGrpSpPr>
          <p:grpSpPr bwMode="auto">
            <a:xfrm>
              <a:off x="3742" y="1344"/>
              <a:ext cx="727" cy="1223"/>
              <a:chOff x="475" y="1344"/>
              <a:chExt cx="727" cy="1223"/>
            </a:xfrm>
          </p:grpSpPr>
          <p:sp>
            <p:nvSpPr>
              <p:cNvPr id="31819" name="Rectangle 75"/>
              <p:cNvSpPr>
                <a:spLocks noChangeArrowheads="1"/>
              </p:cNvSpPr>
              <p:nvPr/>
            </p:nvSpPr>
            <p:spPr bwMode="auto">
              <a:xfrm>
                <a:off x="703" y="1344"/>
                <a:ext cx="272" cy="4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smtClean="0">
                    <a:solidFill>
                      <a:srgbClr val="5D5D8B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旅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smtClean="0">
                    <a:solidFill>
                      <a:srgbClr val="5D5D8B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途</a:t>
                </a:r>
              </a:p>
            </p:txBody>
          </p:sp>
          <p:sp>
            <p:nvSpPr>
              <p:cNvPr id="31820" name="Rectangle 76"/>
              <p:cNvSpPr>
                <a:spLocks noChangeArrowheads="1"/>
              </p:cNvSpPr>
              <p:nvPr/>
            </p:nvSpPr>
            <p:spPr bwMode="auto">
              <a:xfrm>
                <a:off x="475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1</a:t>
                </a:r>
              </a:p>
            </p:txBody>
          </p:sp>
          <p:sp>
            <p:nvSpPr>
              <p:cNvPr id="31821" name="Rectangle 77"/>
              <p:cNvSpPr>
                <a:spLocks noChangeArrowheads="1"/>
              </p:cNvSpPr>
              <p:nvPr/>
            </p:nvSpPr>
            <p:spPr bwMode="auto">
              <a:xfrm>
                <a:off x="748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2</a:t>
                </a:r>
              </a:p>
            </p:txBody>
          </p:sp>
          <p:sp>
            <p:nvSpPr>
              <p:cNvPr id="31822" name="Rectangle 78"/>
              <p:cNvSpPr>
                <a:spLocks noChangeArrowheads="1"/>
              </p:cNvSpPr>
              <p:nvPr/>
            </p:nvSpPr>
            <p:spPr bwMode="auto">
              <a:xfrm>
                <a:off x="1020" y="2341"/>
                <a:ext cx="182" cy="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5D5D8B"/>
                    </a:solidFill>
                  </a:rPr>
                  <a:t>P</a:t>
                </a:r>
                <a:r>
                  <a:rPr lang="en-US" altLang="zh-CN" baseline="-25000" smtClean="0">
                    <a:solidFill>
                      <a:srgbClr val="5D5D8B"/>
                    </a:solidFill>
                  </a:rPr>
                  <a:t>3</a:t>
                </a:r>
              </a:p>
            </p:txBody>
          </p:sp>
          <p:sp>
            <p:nvSpPr>
              <p:cNvPr id="31823" name="Line 79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0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  <p:sp>
            <p:nvSpPr>
              <p:cNvPr id="31824" name="Line 80"/>
              <p:cNvSpPr>
                <a:spLocks noChangeShapeType="1"/>
              </p:cNvSpPr>
              <p:nvPr/>
            </p:nvSpPr>
            <p:spPr bwMode="auto">
              <a:xfrm flipH="1">
                <a:off x="567" y="1752"/>
                <a:ext cx="272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  <p:sp>
            <p:nvSpPr>
              <p:cNvPr id="31825" name="Line 81"/>
              <p:cNvSpPr>
                <a:spLocks noChangeShapeType="1"/>
              </p:cNvSpPr>
              <p:nvPr/>
            </p:nvSpPr>
            <p:spPr bwMode="auto">
              <a:xfrm>
                <a:off x="839" y="1752"/>
                <a:ext cx="272" cy="5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5D5D8B"/>
                  </a:solidFill>
                </a:endParaRPr>
              </a:p>
            </p:txBody>
          </p:sp>
        </p:grpSp>
        <p:sp>
          <p:nvSpPr>
            <p:cNvPr id="31826" name="Line 82"/>
            <p:cNvSpPr>
              <a:spLocks noChangeShapeType="1"/>
            </p:cNvSpPr>
            <p:nvPr/>
          </p:nvSpPr>
          <p:spPr bwMode="auto">
            <a:xfrm>
              <a:off x="2472" y="1026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27" name="Line 83"/>
            <p:cNvSpPr>
              <a:spLocks noChangeShapeType="1"/>
            </p:cNvSpPr>
            <p:nvPr/>
          </p:nvSpPr>
          <p:spPr bwMode="auto">
            <a:xfrm flipH="1">
              <a:off x="1610" y="1026"/>
              <a:ext cx="862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28" name="Line 84"/>
            <p:cNvSpPr>
              <a:spLocks noChangeShapeType="1"/>
            </p:cNvSpPr>
            <p:nvPr/>
          </p:nvSpPr>
          <p:spPr bwMode="auto">
            <a:xfrm>
              <a:off x="2472" y="1026"/>
              <a:ext cx="816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29" name="Line 85"/>
            <p:cNvSpPr>
              <a:spLocks noChangeShapeType="1"/>
            </p:cNvSpPr>
            <p:nvPr/>
          </p:nvSpPr>
          <p:spPr bwMode="auto">
            <a:xfrm>
              <a:off x="2472" y="1026"/>
              <a:ext cx="167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30" name="Line 86"/>
            <p:cNvSpPr>
              <a:spLocks noChangeShapeType="1"/>
            </p:cNvSpPr>
            <p:nvPr/>
          </p:nvSpPr>
          <p:spPr bwMode="auto">
            <a:xfrm flipH="1">
              <a:off x="793" y="1026"/>
              <a:ext cx="1633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</p:grpSp>
      <p:grpSp>
        <p:nvGrpSpPr>
          <p:cNvPr id="31860" name="Group 116"/>
          <p:cNvGrpSpPr>
            <a:grpSpLocks/>
          </p:cNvGrpSpPr>
          <p:nvPr/>
        </p:nvGrpSpPr>
        <p:grpSpPr bwMode="auto">
          <a:xfrm>
            <a:off x="828675" y="1563688"/>
            <a:ext cx="6840538" cy="2159000"/>
            <a:chOff x="295" y="981"/>
            <a:chExt cx="4309" cy="1360"/>
          </a:xfrm>
        </p:grpSpPr>
        <p:sp>
          <p:nvSpPr>
            <p:cNvPr id="31854" name="Oval 110"/>
            <p:cNvSpPr>
              <a:spLocks noChangeArrowheads="1"/>
            </p:cNvSpPr>
            <p:nvPr/>
          </p:nvSpPr>
          <p:spPr bwMode="auto">
            <a:xfrm>
              <a:off x="295" y="1797"/>
              <a:ext cx="952" cy="49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55" name="Oval 111"/>
            <p:cNvSpPr>
              <a:spLocks noChangeArrowheads="1"/>
            </p:cNvSpPr>
            <p:nvPr/>
          </p:nvSpPr>
          <p:spPr bwMode="auto">
            <a:xfrm>
              <a:off x="1247" y="1797"/>
              <a:ext cx="771" cy="499"/>
            </a:xfrm>
            <a:prstGeom prst="ellips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56" name="Oval 112"/>
            <p:cNvSpPr>
              <a:spLocks noChangeArrowheads="1"/>
            </p:cNvSpPr>
            <p:nvPr/>
          </p:nvSpPr>
          <p:spPr bwMode="auto">
            <a:xfrm>
              <a:off x="884" y="981"/>
              <a:ext cx="3175" cy="408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57" name="Oval 113"/>
            <p:cNvSpPr>
              <a:spLocks noChangeArrowheads="1"/>
            </p:cNvSpPr>
            <p:nvPr/>
          </p:nvSpPr>
          <p:spPr bwMode="auto">
            <a:xfrm>
              <a:off x="2018" y="1797"/>
              <a:ext cx="861" cy="544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58" name="Oval 114"/>
            <p:cNvSpPr>
              <a:spLocks noChangeArrowheads="1"/>
            </p:cNvSpPr>
            <p:nvPr/>
          </p:nvSpPr>
          <p:spPr bwMode="auto">
            <a:xfrm>
              <a:off x="2835" y="1797"/>
              <a:ext cx="861" cy="499"/>
            </a:xfrm>
            <a:prstGeom prst="ellips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59" name="Oval 115"/>
            <p:cNvSpPr>
              <a:spLocks noChangeArrowheads="1"/>
            </p:cNvSpPr>
            <p:nvPr/>
          </p:nvSpPr>
          <p:spPr bwMode="auto">
            <a:xfrm>
              <a:off x="3696" y="1842"/>
              <a:ext cx="908" cy="499"/>
            </a:xfrm>
            <a:prstGeom prst="ellipse">
              <a:avLst/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</p:grpSp>
      <p:grpSp>
        <p:nvGrpSpPr>
          <p:cNvPr id="31895" name="Group 151"/>
          <p:cNvGrpSpPr>
            <a:grpSpLocks/>
          </p:cNvGrpSpPr>
          <p:nvPr/>
        </p:nvGrpSpPr>
        <p:grpSpPr bwMode="auto">
          <a:xfrm>
            <a:off x="6372225" y="1196975"/>
            <a:ext cx="1296988" cy="509588"/>
            <a:chOff x="3787" y="750"/>
            <a:chExt cx="817" cy="321"/>
          </a:xfrm>
        </p:grpSpPr>
        <p:sp>
          <p:nvSpPr>
            <p:cNvPr id="31882" name="Line 138"/>
            <p:cNvSpPr>
              <a:spLocks noChangeShapeType="1"/>
            </p:cNvSpPr>
            <p:nvPr/>
          </p:nvSpPr>
          <p:spPr bwMode="auto">
            <a:xfrm flipV="1">
              <a:off x="3787" y="890"/>
              <a:ext cx="499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83" name="Text Box 139"/>
            <p:cNvSpPr txBox="1">
              <a:spLocks noChangeArrowheads="1"/>
            </p:cNvSpPr>
            <p:nvPr/>
          </p:nvSpPr>
          <p:spPr bwMode="auto">
            <a:xfrm>
              <a:off x="4235" y="750"/>
              <a:ext cx="3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5D5D8B"/>
                  </a:solidFill>
                </a:rPr>
                <a:t>W</a:t>
              </a:r>
              <a:r>
                <a:rPr lang="en-US" altLang="zh-CN" baseline="30000" smtClean="0">
                  <a:solidFill>
                    <a:srgbClr val="5D5D8B"/>
                  </a:solidFill>
                </a:rPr>
                <a:t>(2)</a:t>
              </a:r>
            </a:p>
          </p:txBody>
        </p:sp>
      </p:grpSp>
      <p:grpSp>
        <p:nvGrpSpPr>
          <p:cNvPr id="31894" name="Group 150"/>
          <p:cNvGrpSpPr>
            <a:grpSpLocks/>
          </p:cNvGrpSpPr>
          <p:nvPr/>
        </p:nvGrpSpPr>
        <p:grpSpPr bwMode="auto">
          <a:xfrm>
            <a:off x="971550" y="3506788"/>
            <a:ext cx="7632700" cy="1374775"/>
            <a:chOff x="385" y="2205"/>
            <a:chExt cx="4808" cy="866"/>
          </a:xfrm>
        </p:grpSpPr>
        <p:sp>
          <p:nvSpPr>
            <p:cNvPr id="31884" name="Line 140"/>
            <p:cNvSpPr>
              <a:spLocks noChangeShapeType="1"/>
            </p:cNvSpPr>
            <p:nvPr/>
          </p:nvSpPr>
          <p:spPr bwMode="auto">
            <a:xfrm>
              <a:off x="385" y="2205"/>
              <a:ext cx="363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85" name="Text Box 141"/>
            <p:cNvSpPr txBox="1">
              <a:spLocks noChangeArrowheads="1"/>
            </p:cNvSpPr>
            <p:nvPr/>
          </p:nvSpPr>
          <p:spPr bwMode="auto">
            <a:xfrm>
              <a:off x="602" y="2840"/>
              <a:ext cx="42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5D5D8B"/>
                  </a:solidFill>
                </a:rPr>
                <a:t>W</a:t>
              </a:r>
              <a:r>
                <a:rPr lang="en-US" altLang="zh-CN" baseline="-25000" smtClean="0">
                  <a:solidFill>
                    <a:srgbClr val="5D5D8B"/>
                  </a:solidFill>
                </a:rPr>
                <a:t>1</a:t>
              </a:r>
              <a:r>
                <a:rPr lang="en-US" altLang="zh-CN" baseline="30000" smtClean="0">
                  <a:solidFill>
                    <a:srgbClr val="5D5D8B"/>
                  </a:solidFill>
                </a:rPr>
                <a:t>(3)</a:t>
              </a:r>
            </a:p>
          </p:txBody>
        </p:sp>
        <p:sp>
          <p:nvSpPr>
            <p:cNvPr id="31886" name="Text Box 142"/>
            <p:cNvSpPr txBox="1">
              <a:spLocks noChangeArrowheads="1"/>
            </p:cNvSpPr>
            <p:nvPr/>
          </p:nvSpPr>
          <p:spPr bwMode="auto">
            <a:xfrm>
              <a:off x="1338" y="2840"/>
              <a:ext cx="42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5D5D8B"/>
                  </a:solidFill>
                </a:rPr>
                <a:t>W</a:t>
              </a:r>
              <a:r>
                <a:rPr lang="en-US" altLang="zh-CN" baseline="-25000" smtClean="0">
                  <a:solidFill>
                    <a:srgbClr val="5D5D8B"/>
                  </a:solidFill>
                </a:rPr>
                <a:t>2</a:t>
              </a:r>
              <a:r>
                <a:rPr lang="en-US" altLang="zh-CN" baseline="30000" smtClean="0">
                  <a:solidFill>
                    <a:srgbClr val="5D5D8B"/>
                  </a:solidFill>
                </a:rPr>
                <a:t>(3)</a:t>
              </a:r>
            </a:p>
          </p:txBody>
        </p:sp>
        <p:sp>
          <p:nvSpPr>
            <p:cNvPr id="31887" name="Text Box 143"/>
            <p:cNvSpPr txBox="1">
              <a:spLocks noChangeArrowheads="1"/>
            </p:cNvSpPr>
            <p:nvPr/>
          </p:nvSpPr>
          <p:spPr bwMode="auto">
            <a:xfrm>
              <a:off x="2154" y="2836"/>
              <a:ext cx="42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5D5D8B"/>
                  </a:solidFill>
                </a:rPr>
                <a:t>W</a:t>
              </a:r>
              <a:r>
                <a:rPr lang="en-US" altLang="zh-CN" baseline="-25000" smtClean="0">
                  <a:solidFill>
                    <a:srgbClr val="5D5D8B"/>
                  </a:solidFill>
                </a:rPr>
                <a:t>3</a:t>
              </a:r>
              <a:r>
                <a:rPr lang="en-US" altLang="zh-CN" baseline="30000" smtClean="0">
                  <a:solidFill>
                    <a:srgbClr val="5D5D8B"/>
                  </a:solidFill>
                </a:rPr>
                <a:t>(3)</a:t>
              </a:r>
            </a:p>
          </p:txBody>
        </p:sp>
        <p:sp>
          <p:nvSpPr>
            <p:cNvPr id="31888" name="Text Box 144"/>
            <p:cNvSpPr txBox="1">
              <a:spLocks noChangeArrowheads="1"/>
            </p:cNvSpPr>
            <p:nvPr/>
          </p:nvSpPr>
          <p:spPr bwMode="auto">
            <a:xfrm>
              <a:off x="3274" y="2791"/>
              <a:ext cx="42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5D5D8B"/>
                  </a:solidFill>
                </a:rPr>
                <a:t>W</a:t>
              </a:r>
              <a:r>
                <a:rPr lang="en-US" altLang="zh-CN" baseline="-25000" smtClean="0">
                  <a:solidFill>
                    <a:srgbClr val="5D5D8B"/>
                  </a:solidFill>
                </a:rPr>
                <a:t>4</a:t>
              </a:r>
              <a:r>
                <a:rPr lang="en-US" altLang="zh-CN" baseline="30000" smtClean="0">
                  <a:solidFill>
                    <a:srgbClr val="5D5D8B"/>
                  </a:solidFill>
                </a:rPr>
                <a:t>(3)</a:t>
              </a:r>
            </a:p>
          </p:txBody>
        </p:sp>
        <p:sp>
          <p:nvSpPr>
            <p:cNvPr id="31889" name="Text Box 145"/>
            <p:cNvSpPr txBox="1">
              <a:spLocks noChangeArrowheads="1"/>
            </p:cNvSpPr>
            <p:nvPr/>
          </p:nvSpPr>
          <p:spPr bwMode="auto">
            <a:xfrm>
              <a:off x="4771" y="2523"/>
              <a:ext cx="42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5D5D8B"/>
                  </a:solidFill>
                </a:rPr>
                <a:t>W</a:t>
              </a:r>
              <a:r>
                <a:rPr lang="en-US" altLang="zh-CN" baseline="-25000" smtClean="0">
                  <a:solidFill>
                    <a:srgbClr val="5D5D8B"/>
                  </a:solidFill>
                </a:rPr>
                <a:t>5</a:t>
              </a:r>
              <a:r>
                <a:rPr lang="en-US" altLang="zh-CN" baseline="30000" smtClean="0">
                  <a:solidFill>
                    <a:srgbClr val="5D5D8B"/>
                  </a:solidFill>
                </a:rPr>
                <a:t>(3)</a:t>
              </a:r>
            </a:p>
          </p:txBody>
        </p:sp>
        <p:sp>
          <p:nvSpPr>
            <p:cNvPr id="31890" name="Line 146"/>
            <p:cNvSpPr>
              <a:spLocks noChangeShapeType="1"/>
            </p:cNvSpPr>
            <p:nvPr/>
          </p:nvSpPr>
          <p:spPr bwMode="auto">
            <a:xfrm flipH="1">
              <a:off x="1519" y="2296"/>
              <a:ext cx="46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91" name="Line 147"/>
            <p:cNvSpPr>
              <a:spLocks noChangeShapeType="1"/>
            </p:cNvSpPr>
            <p:nvPr/>
          </p:nvSpPr>
          <p:spPr bwMode="auto">
            <a:xfrm>
              <a:off x="2336" y="2341"/>
              <a:ext cx="0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92" name="Line 148"/>
            <p:cNvSpPr>
              <a:spLocks noChangeShapeType="1"/>
            </p:cNvSpPr>
            <p:nvPr/>
          </p:nvSpPr>
          <p:spPr bwMode="auto">
            <a:xfrm>
              <a:off x="3379" y="2296"/>
              <a:ext cx="91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31893" name="Line 149"/>
            <p:cNvSpPr>
              <a:spLocks noChangeShapeType="1"/>
            </p:cNvSpPr>
            <p:nvPr/>
          </p:nvSpPr>
          <p:spPr bwMode="auto">
            <a:xfrm>
              <a:off x="4558" y="2251"/>
              <a:ext cx="318" cy="317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</p:grpSp>
      <p:sp>
        <p:nvSpPr>
          <p:cNvPr id="31896" name="Text Box 152"/>
          <p:cNvSpPr txBox="1">
            <a:spLocks noChangeArrowheads="1"/>
          </p:cNvSpPr>
          <p:nvPr/>
        </p:nvSpPr>
        <p:spPr bwMode="auto">
          <a:xfrm>
            <a:off x="439738" y="5157788"/>
            <a:ext cx="60467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5D5D8B"/>
                </a:solidFill>
              </a:rPr>
              <a:t>方案</a:t>
            </a:r>
            <a:r>
              <a:rPr lang="en-US" altLang="zh-CN" b="1" smtClean="0">
                <a:solidFill>
                  <a:srgbClr val="5D5D8B"/>
                </a:solidFill>
              </a:rPr>
              <a:t>P</a:t>
            </a:r>
            <a:r>
              <a:rPr lang="en-US" altLang="zh-CN" b="1" baseline="-25000" smtClean="0">
                <a:solidFill>
                  <a:srgbClr val="5D5D8B"/>
                </a:solidFill>
              </a:rPr>
              <a:t>1</a:t>
            </a:r>
            <a:r>
              <a:rPr lang="zh-CN" altLang="en-US" b="1" smtClean="0">
                <a:solidFill>
                  <a:srgbClr val="5D5D8B"/>
                </a:solidFill>
              </a:rPr>
              <a:t>在目标中的组合权重应为</a:t>
            </a:r>
            <a:r>
              <a:rPr lang="zh-CN" altLang="en-US" b="1" smtClean="0">
                <a:solidFill>
                  <a:srgbClr val="FF3300"/>
                </a:solidFill>
              </a:rPr>
              <a:t>相应项</a:t>
            </a:r>
            <a:r>
              <a:rPr lang="zh-CN" altLang="en-US" b="1" smtClean="0">
                <a:solidFill>
                  <a:srgbClr val="5D5D8B"/>
                </a:solidFill>
              </a:rPr>
              <a:t>的两两乘积之和</a:t>
            </a:r>
            <a:r>
              <a:rPr lang="en-US" altLang="zh-CN" b="1" smtClean="0">
                <a:solidFill>
                  <a:srgbClr val="5D5D8B"/>
                </a:solidFill>
              </a:rPr>
              <a:t>,</a:t>
            </a:r>
            <a:r>
              <a:rPr lang="zh-CN" altLang="en-US" b="1" smtClean="0">
                <a:solidFill>
                  <a:srgbClr val="5D5D8B"/>
                </a:solidFill>
              </a:rPr>
              <a:t>即</a:t>
            </a:r>
            <a:r>
              <a:rPr lang="en-US" altLang="zh-CN" b="1" smtClean="0">
                <a:solidFill>
                  <a:srgbClr val="5D5D8B"/>
                </a:solidFill>
              </a:rPr>
              <a:t>:</a:t>
            </a:r>
          </a:p>
        </p:txBody>
      </p:sp>
      <p:graphicFrame>
        <p:nvGraphicFramePr>
          <p:cNvPr id="31897" name="Object 153"/>
          <p:cNvGraphicFramePr>
            <a:graphicFrameLocks noChangeAspect="1"/>
          </p:cNvGraphicFramePr>
          <p:nvPr>
            <p:ph idx="1"/>
          </p:nvPr>
        </p:nvGraphicFramePr>
        <p:xfrm>
          <a:off x="1260475" y="5613400"/>
          <a:ext cx="712787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3" imgW="4254480" imgH="406080" progId="Equation.DSMT4">
                  <p:embed/>
                </p:oleObj>
              </mc:Choice>
              <mc:Fallback>
                <p:oleObj name="Equation" r:id="rId3" imgW="42544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5613400"/>
                        <a:ext cx="7127875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16" name="Rectangle 172"/>
          <p:cNvSpPr>
            <a:spLocks noChangeArrowheads="1"/>
          </p:cNvSpPr>
          <p:nvPr/>
        </p:nvSpPr>
        <p:spPr bwMode="auto">
          <a:xfrm>
            <a:off x="611188" y="1125538"/>
            <a:ext cx="8208962" cy="3816350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5D5D8B"/>
              </a:solidFill>
            </a:endParaRPr>
          </a:p>
        </p:txBody>
      </p:sp>
      <p:grpSp>
        <p:nvGrpSpPr>
          <p:cNvPr id="31920" name="Group 176"/>
          <p:cNvGrpSpPr>
            <a:grpSpLocks/>
          </p:cNvGrpSpPr>
          <p:nvPr/>
        </p:nvGrpSpPr>
        <p:grpSpPr bwMode="auto">
          <a:xfrm>
            <a:off x="827088" y="1755775"/>
            <a:ext cx="6781800" cy="1938338"/>
            <a:chOff x="521" y="1106"/>
            <a:chExt cx="4272" cy="1221"/>
          </a:xfrm>
        </p:grpSpPr>
        <p:sp>
          <p:nvSpPr>
            <p:cNvPr id="31921" name="Text Box 177"/>
            <p:cNvSpPr txBox="1">
              <a:spLocks noChangeArrowheads="1"/>
            </p:cNvSpPr>
            <p:nvPr/>
          </p:nvSpPr>
          <p:spPr bwMode="auto">
            <a:xfrm>
              <a:off x="1292" y="1117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</a:t>
              </a:r>
              <a:r>
                <a:rPr lang="en-US" altLang="zh-CN" sz="1600" b="1" smtClean="0">
                  <a:solidFill>
                    <a:srgbClr val="FF3300"/>
                  </a:solidFill>
                </a:rPr>
                <a:t>.</a:t>
              </a:r>
              <a:r>
                <a:rPr lang="en-US" altLang="zh-CN" sz="1600" smtClean="0">
                  <a:solidFill>
                    <a:srgbClr val="FF3300"/>
                  </a:solidFill>
                </a:rPr>
                <a:t>2636</a:t>
              </a:r>
            </a:p>
          </p:txBody>
        </p:sp>
        <p:sp>
          <p:nvSpPr>
            <p:cNvPr id="31922" name="Text Box 178"/>
            <p:cNvSpPr txBox="1">
              <a:spLocks noChangeArrowheads="1"/>
            </p:cNvSpPr>
            <p:nvPr/>
          </p:nvSpPr>
          <p:spPr bwMode="auto">
            <a:xfrm>
              <a:off x="1816" y="1106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</a:t>
              </a:r>
              <a:r>
                <a:rPr lang="en-US" altLang="zh-CN" sz="1600" b="1" smtClean="0">
                  <a:solidFill>
                    <a:srgbClr val="FF3300"/>
                  </a:solidFill>
                </a:rPr>
                <a:t>.</a:t>
              </a:r>
              <a:r>
                <a:rPr lang="en-US" altLang="zh-CN" sz="1600" smtClean="0">
                  <a:solidFill>
                    <a:srgbClr val="FF3300"/>
                  </a:solidFill>
                </a:rPr>
                <a:t>4758</a:t>
              </a:r>
            </a:p>
          </p:txBody>
        </p:sp>
        <p:sp>
          <p:nvSpPr>
            <p:cNvPr id="31923" name="Text Box 179"/>
            <p:cNvSpPr txBox="1">
              <a:spLocks noChangeArrowheads="1"/>
            </p:cNvSpPr>
            <p:nvPr/>
          </p:nvSpPr>
          <p:spPr bwMode="auto">
            <a:xfrm>
              <a:off x="2406" y="1121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</a:t>
              </a:r>
              <a:r>
                <a:rPr lang="en-US" altLang="zh-CN" sz="1600" b="1" smtClean="0">
                  <a:solidFill>
                    <a:srgbClr val="FF3300"/>
                  </a:solidFill>
                </a:rPr>
                <a:t>.</a:t>
              </a:r>
              <a:r>
                <a:rPr lang="en-US" altLang="zh-CN" sz="1600" smtClean="0">
                  <a:solidFill>
                    <a:srgbClr val="FF3300"/>
                  </a:solidFill>
                </a:rPr>
                <a:t>0538</a:t>
              </a:r>
            </a:p>
          </p:txBody>
        </p:sp>
        <p:sp>
          <p:nvSpPr>
            <p:cNvPr id="31924" name="Text Box 180"/>
            <p:cNvSpPr txBox="1">
              <a:spLocks noChangeArrowheads="1"/>
            </p:cNvSpPr>
            <p:nvPr/>
          </p:nvSpPr>
          <p:spPr bwMode="auto">
            <a:xfrm>
              <a:off x="3015" y="1121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</a:t>
              </a:r>
              <a:r>
                <a:rPr lang="en-US" altLang="zh-CN" sz="1600" b="1" smtClean="0">
                  <a:solidFill>
                    <a:srgbClr val="FF3300"/>
                  </a:solidFill>
                </a:rPr>
                <a:t>.</a:t>
              </a:r>
              <a:r>
                <a:rPr lang="en-US" altLang="zh-CN" sz="1600" smtClean="0">
                  <a:solidFill>
                    <a:srgbClr val="FF3300"/>
                  </a:solidFill>
                </a:rPr>
                <a:t>0981</a:t>
              </a:r>
            </a:p>
          </p:txBody>
        </p:sp>
        <p:sp>
          <p:nvSpPr>
            <p:cNvPr id="31925" name="Text Box 181"/>
            <p:cNvSpPr txBox="1">
              <a:spLocks noChangeArrowheads="1"/>
            </p:cNvSpPr>
            <p:nvPr/>
          </p:nvSpPr>
          <p:spPr bwMode="auto">
            <a:xfrm>
              <a:off x="3696" y="1117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</a:t>
              </a:r>
              <a:r>
                <a:rPr lang="en-US" altLang="zh-CN" sz="1600" b="1" smtClean="0">
                  <a:solidFill>
                    <a:srgbClr val="FF3300"/>
                  </a:solidFill>
                </a:rPr>
                <a:t>.</a:t>
              </a:r>
              <a:r>
                <a:rPr lang="en-US" altLang="zh-CN" sz="1600" smtClean="0">
                  <a:solidFill>
                    <a:srgbClr val="FF3300"/>
                  </a:solidFill>
                </a:rPr>
                <a:t>1087</a:t>
              </a:r>
            </a:p>
          </p:txBody>
        </p:sp>
        <p:sp>
          <p:nvSpPr>
            <p:cNvPr id="31926" name="Text Box 182"/>
            <p:cNvSpPr txBox="1">
              <a:spLocks noChangeArrowheads="1"/>
            </p:cNvSpPr>
            <p:nvPr/>
          </p:nvSpPr>
          <p:spPr bwMode="auto">
            <a:xfrm>
              <a:off x="521" y="1937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0.5954</a:t>
              </a:r>
            </a:p>
          </p:txBody>
        </p:sp>
        <p:sp>
          <p:nvSpPr>
            <p:cNvPr id="31927" name="Text Box 183"/>
            <p:cNvSpPr txBox="1">
              <a:spLocks noChangeArrowheads="1"/>
            </p:cNvSpPr>
            <p:nvPr/>
          </p:nvSpPr>
          <p:spPr bwMode="auto">
            <a:xfrm>
              <a:off x="748" y="2069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0.2764</a:t>
              </a:r>
            </a:p>
          </p:txBody>
        </p:sp>
        <p:sp>
          <p:nvSpPr>
            <p:cNvPr id="31928" name="Text Box 184"/>
            <p:cNvSpPr txBox="1">
              <a:spLocks noChangeArrowheads="1"/>
            </p:cNvSpPr>
            <p:nvPr/>
          </p:nvSpPr>
          <p:spPr bwMode="auto">
            <a:xfrm>
              <a:off x="884" y="1842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0.1283</a:t>
              </a:r>
            </a:p>
          </p:txBody>
        </p:sp>
        <p:sp>
          <p:nvSpPr>
            <p:cNvPr id="31929" name="Text Box 185"/>
            <p:cNvSpPr txBox="1">
              <a:spLocks noChangeArrowheads="1"/>
            </p:cNvSpPr>
            <p:nvPr/>
          </p:nvSpPr>
          <p:spPr bwMode="auto">
            <a:xfrm>
              <a:off x="1409" y="1948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0.0819</a:t>
              </a:r>
            </a:p>
          </p:txBody>
        </p:sp>
        <p:sp>
          <p:nvSpPr>
            <p:cNvPr id="31930" name="Text Box 186"/>
            <p:cNvSpPr txBox="1">
              <a:spLocks noChangeArrowheads="1"/>
            </p:cNvSpPr>
            <p:nvPr/>
          </p:nvSpPr>
          <p:spPr bwMode="auto">
            <a:xfrm>
              <a:off x="1474" y="2104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0.2363</a:t>
              </a:r>
            </a:p>
          </p:txBody>
        </p:sp>
        <p:sp>
          <p:nvSpPr>
            <p:cNvPr id="31931" name="Text Box 187"/>
            <p:cNvSpPr txBox="1">
              <a:spLocks noChangeArrowheads="1"/>
            </p:cNvSpPr>
            <p:nvPr/>
          </p:nvSpPr>
          <p:spPr bwMode="auto">
            <a:xfrm>
              <a:off x="1701" y="1842"/>
              <a:ext cx="59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0.6817</a:t>
              </a:r>
            </a:p>
          </p:txBody>
        </p:sp>
        <p:sp>
          <p:nvSpPr>
            <p:cNvPr id="31932" name="Text Box 188"/>
            <p:cNvSpPr txBox="1">
              <a:spLocks noChangeArrowheads="1"/>
            </p:cNvSpPr>
            <p:nvPr/>
          </p:nvSpPr>
          <p:spPr bwMode="auto">
            <a:xfrm>
              <a:off x="2328" y="1948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0.4286</a:t>
              </a:r>
            </a:p>
          </p:txBody>
        </p:sp>
        <p:sp>
          <p:nvSpPr>
            <p:cNvPr id="31933" name="Text Box 189"/>
            <p:cNvSpPr txBox="1">
              <a:spLocks noChangeArrowheads="1"/>
            </p:cNvSpPr>
            <p:nvPr/>
          </p:nvSpPr>
          <p:spPr bwMode="auto">
            <a:xfrm>
              <a:off x="2391" y="2115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0.4286</a:t>
              </a:r>
            </a:p>
          </p:txBody>
        </p:sp>
        <p:sp>
          <p:nvSpPr>
            <p:cNvPr id="31934" name="Text Box 190"/>
            <p:cNvSpPr txBox="1">
              <a:spLocks noChangeArrowheads="1"/>
            </p:cNvSpPr>
            <p:nvPr/>
          </p:nvSpPr>
          <p:spPr bwMode="auto">
            <a:xfrm>
              <a:off x="2517" y="1812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0.1429</a:t>
              </a:r>
            </a:p>
          </p:txBody>
        </p:sp>
        <p:sp>
          <p:nvSpPr>
            <p:cNvPr id="31935" name="Text Box 191"/>
            <p:cNvSpPr txBox="1">
              <a:spLocks noChangeArrowheads="1"/>
            </p:cNvSpPr>
            <p:nvPr/>
          </p:nvSpPr>
          <p:spPr bwMode="auto">
            <a:xfrm>
              <a:off x="3042" y="1948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0.6337</a:t>
              </a:r>
            </a:p>
          </p:txBody>
        </p:sp>
        <p:sp>
          <p:nvSpPr>
            <p:cNvPr id="31936" name="Text Box 192"/>
            <p:cNvSpPr txBox="1">
              <a:spLocks noChangeArrowheads="1"/>
            </p:cNvSpPr>
            <p:nvPr/>
          </p:nvSpPr>
          <p:spPr bwMode="auto">
            <a:xfrm>
              <a:off x="3240" y="2104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0.1919</a:t>
              </a:r>
            </a:p>
          </p:txBody>
        </p:sp>
        <p:sp>
          <p:nvSpPr>
            <p:cNvPr id="31937" name="Text Box 193"/>
            <p:cNvSpPr txBox="1">
              <a:spLocks noChangeArrowheads="1"/>
            </p:cNvSpPr>
            <p:nvPr/>
          </p:nvSpPr>
          <p:spPr bwMode="auto">
            <a:xfrm>
              <a:off x="3334" y="1842"/>
              <a:ext cx="5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0.1744</a:t>
              </a:r>
            </a:p>
          </p:txBody>
        </p:sp>
        <p:sp>
          <p:nvSpPr>
            <p:cNvPr id="31938" name="Text Box 194"/>
            <p:cNvSpPr txBox="1">
              <a:spLocks noChangeArrowheads="1"/>
            </p:cNvSpPr>
            <p:nvPr/>
          </p:nvSpPr>
          <p:spPr bwMode="auto">
            <a:xfrm>
              <a:off x="3961" y="1968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0.1667</a:t>
              </a:r>
            </a:p>
          </p:txBody>
        </p:sp>
        <p:sp>
          <p:nvSpPr>
            <p:cNvPr id="31939" name="Text Box 195"/>
            <p:cNvSpPr txBox="1">
              <a:spLocks noChangeArrowheads="1"/>
            </p:cNvSpPr>
            <p:nvPr/>
          </p:nvSpPr>
          <p:spPr bwMode="auto">
            <a:xfrm>
              <a:off x="4085" y="2104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0.1667</a:t>
              </a:r>
            </a:p>
          </p:txBody>
        </p:sp>
        <p:sp>
          <p:nvSpPr>
            <p:cNvPr id="31940" name="Text Box 196"/>
            <p:cNvSpPr txBox="1">
              <a:spLocks noChangeArrowheads="1"/>
            </p:cNvSpPr>
            <p:nvPr/>
          </p:nvSpPr>
          <p:spPr bwMode="auto">
            <a:xfrm>
              <a:off x="4286" y="1842"/>
              <a:ext cx="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smtClean="0">
                  <a:solidFill>
                    <a:srgbClr val="FF3300"/>
                  </a:solidFill>
                </a:rPr>
                <a:t>0.6667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3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96" grpId="0"/>
      <p:bldP spid="319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rrowheads="1"/>
          </p:cNvSpPr>
          <p:nvPr>
            <p:ph type="title" sz="quarter"/>
          </p:nvPr>
        </p:nvSpPr>
        <p:spPr>
          <a:xfrm>
            <a:off x="301625" y="1263650"/>
            <a:ext cx="8540750" cy="1143000"/>
          </a:xfrm>
        </p:spPr>
        <p:txBody>
          <a:bodyPr/>
          <a:lstStyle/>
          <a:p>
            <a:r>
              <a:rPr lang="en-US" altLang="zh-CN"/>
              <a:t> </a:t>
            </a:r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468313" y="1130300"/>
            <a:ext cx="6911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5D5D8B"/>
                </a:solidFill>
              </a:rPr>
              <a:t>同理可得方案</a:t>
            </a:r>
            <a:r>
              <a:rPr lang="en-US" altLang="zh-CN" b="1" smtClean="0">
                <a:solidFill>
                  <a:srgbClr val="5D5D8B"/>
                </a:solidFill>
              </a:rPr>
              <a:t>P</a:t>
            </a:r>
            <a:r>
              <a:rPr lang="en-US" altLang="zh-CN" b="1" baseline="-25000" smtClean="0">
                <a:solidFill>
                  <a:srgbClr val="5D5D8B"/>
                </a:solidFill>
              </a:rPr>
              <a:t>2</a:t>
            </a:r>
            <a:r>
              <a:rPr lang="en-US" altLang="zh-CN" b="1" smtClean="0">
                <a:solidFill>
                  <a:srgbClr val="5D5D8B"/>
                </a:solidFill>
              </a:rPr>
              <a:t>,P</a:t>
            </a:r>
            <a:r>
              <a:rPr lang="en-US" altLang="zh-CN" b="1" baseline="-25000" smtClean="0">
                <a:solidFill>
                  <a:srgbClr val="5D5D8B"/>
                </a:solidFill>
              </a:rPr>
              <a:t>3</a:t>
            </a:r>
            <a:r>
              <a:rPr lang="zh-CN" altLang="en-US" b="1" smtClean="0">
                <a:solidFill>
                  <a:srgbClr val="5D5D8B"/>
                </a:solidFill>
              </a:rPr>
              <a:t>在目标中的组合权重分别为</a:t>
            </a:r>
            <a:r>
              <a:rPr lang="en-US" altLang="zh-CN" b="1" smtClean="0">
                <a:solidFill>
                  <a:srgbClr val="FF3300"/>
                </a:solidFill>
              </a:rPr>
              <a:t>0.2453</a:t>
            </a:r>
            <a:r>
              <a:rPr lang="zh-CN" altLang="en-US" b="1" smtClean="0">
                <a:solidFill>
                  <a:srgbClr val="5D5D8B"/>
                </a:solidFill>
              </a:rPr>
              <a:t>和</a:t>
            </a:r>
            <a:r>
              <a:rPr lang="en-US" altLang="zh-CN" b="1" smtClean="0">
                <a:solidFill>
                  <a:srgbClr val="FF3300"/>
                </a:solidFill>
              </a:rPr>
              <a:t>0.4554</a:t>
            </a:r>
            <a:endParaRPr lang="en-US" altLang="zh-CN" b="1" smtClean="0">
              <a:solidFill>
                <a:srgbClr val="5D5D8B"/>
              </a:solidFill>
            </a:endParaRPr>
          </a:p>
        </p:txBody>
      </p:sp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468313" y="2420938"/>
            <a:ext cx="424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5D5D8B"/>
                </a:solidFill>
              </a:rPr>
              <a:t>于是得到方案层对于目标层的权向量为</a:t>
            </a:r>
            <a:r>
              <a:rPr lang="en-US" altLang="zh-CN" b="1" smtClean="0">
                <a:solidFill>
                  <a:srgbClr val="5D5D8B"/>
                </a:solidFill>
              </a:rPr>
              <a:t>:</a:t>
            </a:r>
            <a:endParaRPr lang="en-US" altLang="zh-CN" sz="2400" b="1" baseline="30000" smtClean="0">
              <a:solidFill>
                <a:srgbClr val="FF3300"/>
              </a:solidFill>
            </a:endParaRPr>
          </a:p>
        </p:txBody>
      </p:sp>
      <p:grpSp>
        <p:nvGrpSpPr>
          <p:cNvPr id="95240" name="Group 8"/>
          <p:cNvGrpSpPr>
            <a:grpSpLocks/>
          </p:cNvGrpSpPr>
          <p:nvPr/>
        </p:nvGrpSpPr>
        <p:grpSpPr bwMode="auto">
          <a:xfrm>
            <a:off x="1547813" y="3141663"/>
            <a:ext cx="4392612" cy="1439862"/>
            <a:chOff x="2835" y="482"/>
            <a:chExt cx="2313" cy="589"/>
          </a:xfrm>
        </p:grpSpPr>
        <p:sp>
          <p:nvSpPr>
            <p:cNvPr id="95241" name="AutoShape 9"/>
            <p:cNvSpPr>
              <a:spLocks noChangeArrowheads="1"/>
            </p:cNvSpPr>
            <p:nvPr/>
          </p:nvSpPr>
          <p:spPr bwMode="auto">
            <a:xfrm>
              <a:off x="3833" y="889"/>
              <a:ext cx="453" cy="18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  <p:sp>
          <p:nvSpPr>
            <p:cNvPr id="95242" name="Oval 10"/>
            <p:cNvSpPr>
              <a:spLocks noChangeArrowheads="1"/>
            </p:cNvSpPr>
            <p:nvPr/>
          </p:nvSpPr>
          <p:spPr bwMode="auto">
            <a:xfrm>
              <a:off x="2835" y="482"/>
              <a:ext cx="2313" cy="3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5D5D8B"/>
                </a:solidFill>
              </a:endParaRPr>
            </a:p>
          </p:txBody>
        </p:sp>
      </p:grpSp>
      <p:sp>
        <p:nvSpPr>
          <p:cNvPr id="95243" name="Text Box 11"/>
          <p:cNvSpPr txBox="1">
            <a:spLocks noChangeArrowheads="1"/>
          </p:cNvSpPr>
          <p:nvPr/>
        </p:nvSpPr>
        <p:spPr bwMode="auto">
          <a:xfrm>
            <a:off x="1763713" y="4941888"/>
            <a:ext cx="424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b="1" smtClean="0">
                <a:solidFill>
                  <a:srgbClr val="5D5D8B"/>
                </a:solidFill>
              </a:rPr>
              <a:t>说明应以</a:t>
            </a:r>
            <a:r>
              <a:rPr lang="en-US" altLang="zh-CN" b="1" smtClean="0">
                <a:solidFill>
                  <a:srgbClr val="FF3300"/>
                </a:solidFill>
              </a:rPr>
              <a:t>P3</a:t>
            </a:r>
            <a:r>
              <a:rPr lang="zh-CN" altLang="en-US" b="1" smtClean="0">
                <a:solidFill>
                  <a:srgbClr val="5D5D8B"/>
                </a:solidFill>
              </a:rPr>
              <a:t>作为首选地点</a:t>
            </a:r>
          </a:p>
        </p:txBody>
      </p:sp>
      <p:sp>
        <p:nvSpPr>
          <p:cNvPr id="95269" name="Text Box 37"/>
          <p:cNvSpPr txBox="1">
            <a:spLocks noChangeArrowheads="1"/>
          </p:cNvSpPr>
          <p:nvPr/>
        </p:nvSpPr>
        <p:spPr bwMode="auto">
          <a:xfrm>
            <a:off x="1619250" y="3187700"/>
            <a:ext cx="4392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</a:t>
            </a:r>
            <a:r>
              <a:rPr lang="en-US" altLang="zh-CN" sz="2400" b="1" baseline="3000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(3)</a:t>
            </a:r>
            <a:r>
              <a:rPr lang="en-US" altLang="zh-CN" sz="2400" b="1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=(0.2993,0.2453,0.4554)</a:t>
            </a:r>
            <a:r>
              <a:rPr lang="en-US" altLang="zh-CN" sz="2400" b="1" baseline="3000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6807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9" grpId="0"/>
      <p:bldP spid="95243" grpId="0"/>
      <p:bldP spid="9526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47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71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71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3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7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27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2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诗情画意">
  <a:themeElements>
    <a:clrScheme name="诗情画意 3">
      <a:dk1>
        <a:srgbClr val="5D5D8B"/>
      </a:dk1>
      <a:lt1>
        <a:srgbClr val="DAEADE"/>
      </a:lt1>
      <a:dk2>
        <a:srgbClr val="A25269"/>
      </a:dk2>
      <a:lt2>
        <a:srgbClr val="C0C0C0"/>
      </a:lt2>
      <a:accent1>
        <a:srgbClr val="FFFFDD"/>
      </a:accent1>
      <a:accent2>
        <a:srgbClr val="3399FF"/>
      </a:accent2>
      <a:accent3>
        <a:srgbClr val="EAF3EC"/>
      </a:accent3>
      <a:accent4>
        <a:srgbClr val="4E4E76"/>
      </a:accent4>
      <a:accent5>
        <a:srgbClr val="FFFFEB"/>
      </a:accent5>
      <a:accent6>
        <a:srgbClr val="2D8AE7"/>
      </a:accent6>
      <a:hlink>
        <a:srgbClr val="336699"/>
      </a:hlink>
      <a:folHlink>
        <a:srgbClr val="F08F00"/>
      </a:folHlink>
    </a:clrScheme>
    <a:fontScheme name="诗情画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诗情画意 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2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0A2"/>
        </a:accent4>
        <a:accent5>
          <a:srgbClr val="F2FAFF"/>
        </a:accent5>
        <a:accent6>
          <a:srgbClr val="E186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3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AF3EC"/>
        </a:accent3>
        <a:accent4>
          <a:srgbClr val="4E4E76"/>
        </a:accent4>
        <a:accent5>
          <a:srgbClr val="FFFFEB"/>
        </a:accent5>
        <a:accent6>
          <a:srgbClr val="2D8AE7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4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656"/>
        </a:accent4>
        <a:accent5>
          <a:srgbClr val="FFFFE2"/>
        </a:accent5>
        <a:accent6>
          <a:srgbClr val="E75C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5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E"/>
        </a:accent4>
        <a:accent5>
          <a:srgbClr val="E7F0EA"/>
        </a:accent5>
        <a:accent6>
          <a:srgbClr val="2D5CE7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6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682"/>
        </a:accent4>
        <a:accent5>
          <a:srgbClr val="EFEFEF"/>
        </a:accent5>
        <a:accent6>
          <a:srgbClr val="2D8AE7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7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8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诗情画意">
  <a:themeElements>
    <a:clrScheme name="诗情画意 3">
      <a:dk1>
        <a:srgbClr val="5D5D8B"/>
      </a:dk1>
      <a:lt1>
        <a:srgbClr val="DAEADE"/>
      </a:lt1>
      <a:dk2>
        <a:srgbClr val="A25269"/>
      </a:dk2>
      <a:lt2>
        <a:srgbClr val="C0C0C0"/>
      </a:lt2>
      <a:accent1>
        <a:srgbClr val="FFFFDD"/>
      </a:accent1>
      <a:accent2>
        <a:srgbClr val="3399FF"/>
      </a:accent2>
      <a:accent3>
        <a:srgbClr val="EAF3EC"/>
      </a:accent3>
      <a:accent4>
        <a:srgbClr val="4E4E76"/>
      </a:accent4>
      <a:accent5>
        <a:srgbClr val="FFFFEB"/>
      </a:accent5>
      <a:accent6>
        <a:srgbClr val="2D8AE7"/>
      </a:accent6>
      <a:hlink>
        <a:srgbClr val="336699"/>
      </a:hlink>
      <a:folHlink>
        <a:srgbClr val="F08F00"/>
      </a:folHlink>
    </a:clrScheme>
    <a:fontScheme name="诗情画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诗情画意 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2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0A2"/>
        </a:accent4>
        <a:accent5>
          <a:srgbClr val="F2FAFF"/>
        </a:accent5>
        <a:accent6>
          <a:srgbClr val="E186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3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AF3EC"/>
        </a:accent3>
        <a:accent4>
          <a:srgbClr val="4E4E76"/>
        </a:accent4>
        <a:accent5>
          <a:srgbClr val="FFFFEB"/>
        </a:accent5>
        <a:accent6>
          <a:srgbClr val="2D8AE7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4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656"/>
        </a:accent4>
        <a:accent5>
          <a:srgbClr val="FFFFE2"/>
        </a:accent5>
        <a:accent6>
          <a:srgbClr val="E75C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5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E"/>
        </a:accent4>
        <a:accent5>
          <a:srgbClr val="E7F0EA"/>
        </a:accent5>
        <a:accent6>
          <a:srgbClr val="2D5CE7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6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682"/>
        </a:accent4>
        <a:accent5>
          <a:srgbClr val="EFEFEF"/>
        </a:accent5>
        <a:accent6>
          <a:srgbClr val="2D8AE7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7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8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诗情画意">
  <a:themeElements>
    <a:clrScheme name="诗情画意 3">
      <a:dk1>
        <a:srgbClr val="5D5D8B"/>
      </a:dk1>
      <a:lt1>
        <a:srgbClr val="DAEADE"/>
      </a:lt1>
      <a:dk2>
        <a:srgbClr val="A25269"/>
      </a:dk2>
      <a:lt2>
        <a:srgbClr val="C0C0C0"/>
      </a:lt2>
      <a:accent1>
        <a:srgbClr val="FFFFDD"/>
      </a:accent1>
      <a:accent2>
        <a:srgbClr val="3399FF"/>
      </a:accent2>
      <a:accent3>
        <a:srgbClr val="EAF3EC"/>
      </a:accent3>
      <a:accent4>
        <a:srgbClr val="4E4E76"/>
      </a:accent4>
      <a:accent5>
        <a:srgbClr val="FFFFEB"/>
      </a:accent5>
      <a:accent6>
        <a:srgbClr val="2D8AE7"/>
      </a:accent6>
      <a:hlink>
        <a:srgbClr val="336699"/>
      </a:hlink>
      <a:folHlink>
        <a:srgbClr val="F08F00"/>
      </a:folHlink>
    </a:clrScheme>
    <a:fontScheme name="诗情画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诗情画意 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2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0A2"/>
        </a:accent4>
        <a:accent5>
          <a:srgbClr val="F2FAFF"/>
        </a:accent5>
        <a:accent6>
          <a:srgbClr val="E186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3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AF3EC"/>
        </a:accent3>
        <a:accent4>
          <a:srgbClr val="4E4E76"/>
        </a:accent4>
        <a:accent5>
          <a:srgbClr val="FFFFEB"/>
        </a:accent5>
        <a:accent6>
          <a:srgbClr val="2D8AE7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4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656"/>
        </a:accent4>
        <a:accent5>
          <a:srgbClr val="FFFFE2"/>
        </a:accent5>
        <a:accent6>
          <a:srgbClr val="E75C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5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E"/>
        </a:accent4>
        <a:accent5>
          <a:srgbClr val="E7F0EA"/>
        </a:accent5>
        <a:accent6>
          <a:srgbClr val="2D5CE7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6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682"/>
        </a:accent4>
        <a:accent5>
          <a:srgbClr val="EFEFEF"/>
        </a:accent5>
        <a:accent6>
          <a:srgbClr val="2D8AE7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7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8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203</Words>
  <Application>Microsoft Office PowerPoint</Application>
  <PresentationFormat>全屏显示(4:3)</PresentationFormat>
  <Paragraphs>72</Paragraphs>
  <Slides>60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60</vt:i4>
      </vt:variant>
    </vt:vector>
  </HeadingPairs>
  <TitlesOfParts>
    <vt:vector size="67" baseType="lpstr">
      <vt:lpstr>Office 主题​​</vt:lpstr>
      <vt:lpstr>诗情画意</vt:lpstr>
      <vt:lpstr>1_诗情画意</vt:lpstr>
      <vt:lpstr>2_诗情画意</vt:lpstr>
      <vt:lpstr>Microsoft 公式 3.0</vt:lpstr>
      <vt:lpstr>MathType 6.0 Equation</vt:lpstr>
      <vt:lpstr>MathType 5.0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http://www.windows89.com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深度技术</dc:creator>
  <cp:lastModifiedBy>雨林木风</cp:lastModifiedBy>
  <cp:revision>10</cp:revision>
  <dcterms:created xsi:type="dcterms:W3CDTF">2020-06-20T05:49:55Z</dcterms:created>
  <dcterms:modified xsi:type="dcterms:W3CDTF">2020-06-22T08:01:14Z</dcterms:modified>
</cp:coreProperties>
</file>